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x="14630400" cy="8229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1pPr>
    <a:lvl2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2pPr>
    <a:lvl3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3pPr>
    <a:lvl4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4pPr>
    <a:lvl5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5pPr>
    <a:lvl6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6pPr>
    <a:lvl7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7pPr>
    <a:lvl8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8pPr>
    <a:lvl9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DD4EA"/>
          </a:solidFill>
        </a:fill>
      </a:tcStyle>
    </a:wholeTbl>
    <a:band2H>
      <a:tcTxStyle b="def" i="def"/>
      <a:tcStyle>
        <a:tcBdr/>
        <a:fill>
          <a:solidFill>
            <a:srgbClr val="E8EBF5"/>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aj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aj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aj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aj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aj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aj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aj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17" name="Shape 117"/>
          <p:cNvSpPr/>
          <p:nvPr>
            <p:ph type="sldImg"/>
          </p:nvPr>
        </p:nvSpPr>
        <p:spPr>
          <a:xfrm>
            <a:off x="1143000" y="685800"/>
            <a:ext cx="4572000" cy="3429000"/>
          </a:xfrm>
          <a:prstGeom prst="rect">
            <a:avLst/>
          </a:prstGeom>
        </p:spPr>
        <p:txBody>
          <a:bodyPr/>
          <a:lstStyle/>
          <a:p>
            <a:pPr/>
          </a:p>
        </p:txBody>
      </p:sp>
      <p:sp>
        <p:nvSpPr>
          <p:cNvPr id="118" name="Shape 11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gamma.app/?utm_source=made-with-gamma" TargetMode="Externa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9 master">
    <p:bg>
      <p:bgPr>
        <a:solidFill>
          <a:srgbClr val="000000"/>
        </a:solidFill>
      </p:bgPr>
    </p:bg>
    <p:spTree>
      <p:nvGrpSpPr>
        <p:cNvPr id="1" name=""/>
        <p:cNvGrpSpPr/>
        <p:nvPr/>
      </p:nvGrpSpPr>
      <p:grpSpPr>
        <a:xfrm>
          <a:off x="0" y="0"/>
          <a:ext cx="0" cy="0"/>
          <a:chOff x="0" y="0"/>
          <a:chExt cx="0" cy="0"/>
        </a:xfrm>
      </p:grpSpPr>
      <p:pic>
        <p:nvPicPr>
          <p:cNvPr id="9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99" name="Shape 0"/>
          <p:cNvSpPr/>
          <p:nvPr/>
        </p:nvSpPr>
        <p:spPr>
          <a:xfrm>
            <a:off x="0" y="0"/>
            <a:ext cx="14630400" cy="8229600"/>
          </a:xfrm>
          <a:prstGeom prst="rect">
            <a:avLst/>
          </a:prstGeom>
          <a:solidFill>
            <a:srgbClr val="FFFAFA"/>
          </a:solidFill>
          <a:ln w="12700">
            <a:miter lim="400000"/>
          </a:ln>
        </p:spPr>
        <p:txBody>
          <a:bodyPr lIns="45719" rIns="45719"/>
          <a:lstStyle/>
          <a:p>
            <a:pPr/>
          </a:p>
        </p:txBody>
      </p:sp>
      <p:pic>
        <p:nvPicPr>
          <p:cNvPr id="10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10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0 master">
    <p:bg>
      <p:bgPr>
        <a:solidFill>
          <a:srgbClr val="000000"/>
        </a:solidFill>
      </p:bgPr>
    </p:bg>
    <p:spTree>
      <p:nvGrpSpPr>
        <p:cNvPr id="1" name=""/>
        <p:cNvGrpSpPr/>
        <p:nvPr/>
      </p:nvGrpSpPr>
      <p:grpSpPr>
        <a:xfrm>
          <a:off x="0" y="0"/>
          <a:ext cx="0" cy="0"/>
          <a:chOff x="0" y="0"/>
          <a:chExt cx="0" cy="0"/>
        </a:xfrm>
      </p:grpSpPr>
      <p:pic>
        <p:nvPicPr>
          <p:cNvPr id="10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109" name="Shape 0"/>
          <p:cNvSpPr/>
          <p:nvPr/>
        </p:nvSpPr>
        <p:spPr>
          <a:xfrm>
            <a:off x="0" y="0"/>
            <a:ext cx="14630400" cy="8229600"/>
          </a:xfrm>
          <a:prstGeom prst="rect">
            <a:avLst/>
          </a:prstGeom>
          <a:solidFill>
            <a:srgbClr val="FFFAFA"/>
          </a:solidFill>
          <a:ln w="12700">
            <a:miter lim="400000"/>
          </a:ln>
        </p:spPr>
        <p:txBody>
          <a:bodyPr lIns="45719" rIns="45719"/>
          <a:lstStyle/>
          <a:p>
            <a:pPr/>
          </a:p>
        </p:txBody>
      </p:sp>
      <p:pic>
        <p:nvPicPr>
          <p:cNvPr id="11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11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1 master">
    <p:bg>
      <p:bgPr>
        <a:solidFill>
          <a:srgbClr val="000000"/>
        </a:solidFill>
      </p:bgPr>
    </p:bg>
    <p:spTree>
      <p:nvGrpSpPr>
        <p:cNvPr id="1" name=""/>
        <p:cNvGrpSpPr/>
        <p:nvPr/>
      </p:nvGrpSpPr>
      <p:grpSpPr>
        <a:xfrm>
          <a:off x="0" y="0"/>
          <a:ext cx="0" cy="0"/>
          <a:chOff x="0" y="0"/>
          <a:chExt cx="0" cy="0"/>
        </a:xfrm>
      </p:grpSpPr>
      <p:pic>
        <p:nvPicPr>
          <p:cNvPr id="1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19" name="Shape 0"/>
          <p:cNvSpPr/>
          <p:nvPr/>
        </p:nvSpPr>
        <p:spPr>
          <a:xfrm>
            <a:off x="0" y="0"/>
            <a:ext cx="14630400" cy="8229600"/>
          </a:xfrm>
          <a:prstGeom prst="rect">
            <a:avLst/>
          </a:prstGeom>
          <a:solidFill>
            <a:srgbClr val="FFFAFA"/>
          </a:solidFill>
          <a:ln w="12700">
            <a:miter lim="400000"/>
          </a:ln>
        </p:spPr>
        <p:txBody>
          <a:bodyPr lIns="45719" rIns="45719"/>
          <a:lstStyle/>
          <a:p>
            <a:pPr/>
          </a:p>
        </p:txBody>
      </p:sp>
      <p:pic>
        <p:nvPicPr>
          <p:cNvPr id="2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2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2 master">
    <p:bg>
      <p:bgPr>
        <a:solidFill>
          <a:srgbClr val="000000"/>
        </a:solidFill>
      </p:bgPr>
    </p:bg>
    <p:spTree>
      <p:nvGrpSpPr>
        <p:cNvPr id="1" name=""/>
        <p:cNvGrpSpPr/>
        <p:nvPr/>
      </p:nvGrpSpPr>
      <p:grpSpPr>
        <a:xfrm>
          <a:off x="0" y="0"/>
          <a:ext cx="0" cy="0"/>
          <a:chOff x="0" y="0"/>
          <a:chExt cx="0" cy="0"/>
        </a:xfrm>
      </p:grpSpPr>
      <p:pic>
        <p:nvPicPr>
          <p:cNvPr id="2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29" name="Shape 0"/>
          <p:cNvSpPr/>
          <p:nvPr/>
        </p:nvSpPr>
        <p:spPr>
          <a:xfrm>
            <a:off x="0" y="0"/>
            <a:ext cx="14630400" cy="8229600"/>
          </a:xfrm>
          <a:prstGeom prst="rect">
            <a:avLst/>
          </a:prstGeom>
          <a:solidFill>
            <a:srgbClr val="FFFAFA"/>
          </a:solidFill>
          <a:ln w="12700">
            <a:miter lim="400000"/>
          </a:ln>
        </p:spPr>
        <p:txBody>
          <a:bodyPr lIns="45719" rIns="45719"/>
          <a:lstStyle/>
          <a:p>
            <a:pPr/>
          </a:p>
        </p:txBody>
      </p:sp>
      <p:pic>
        <p:nvPicPr>
          <p:cNvPr id="3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3 master">
    <p:bg>
      <p:bgPr>
        <a:solidFill>
          <a:srgbClr val="000000"/>
        </a:solidFill>
      </p:bgPr>
    </p:bg>
    <p:spTree>
      <p:nvGrpSpPr>
        <p:cNvPr id="1" name=""/>
        <p:cNvGrpSpPr/>
        <p:nvPr/>
      </p:nvGrpSpPr>
      <p:grpSpPr>
        <a:xfrm>
          <a:off x="0" y="0"/>
          <a:ext cx="0" cy="0"/>
          <a:chOff x="0" y="0"/>
          <a:chExt cx="0" cy="0"/>
        </a:xfrm>
      </p:grpSpPr>
      <p:pic>
        <p:nvPicPr>
          <p:cNvPr id="3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39" name="Shape 0"/>
          <p:cNvSpPr/>
          <p:nvPr/>
        </p:nvSpPr>
        <p:spPr>
          <a:xfrm>
            <a:off x="0" y="0"/>
            <a:ext cx="14630400" cy="8229600"/>
          </a:xfrm>
          <a:prstGeom prst="rect">
            <a:avLst/>
          </a:prstGeom>
          <a:solidFill>
            <a:srgbClr val="FFFAFA"/>
          </a:solidFill>
          <a:ln w="12700">
            <a:miter lim="400000"/>
          </a:ln>
        </p:spPr>
        <p:txBody>
          <a:bodyPr lIns="45719" rIns="45719"/>
          <a:lstStyle/>
          <a:p>
            <a:pPr/>
          </a:p>
        </p:txBody>
      </p:sp>
      <p:pic>
        <p:nvPicPr>
          <p:cNvPr id="4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4 master">
    <p:bg>
      <p:bgPr>
        <a:solidFill>
          <a:srgbClr val="000000"/>
        </a:solidFill>
      </p:bgPr>
    </p:bg>
    <p:spTree>
      <p:nvGrpSpPr>
        <p:cNvPr id="1" name=""/>
        <p:cNvGrpSpPr/>
        <p:nvPr/>
      </p:nvGrpSpPr>
      <p:grpSpPr>
        <a:xfrm>
          <a:off x="0" y="0"/>
          <a:ext cx="0" cy="0"/>
          <a:chOff x="0" y="0"/>
          <a:chExt cx="0" cy="0"/>
        </a:xfrm>
      </p:grpSpPr>
      <p:pic>
        <p:nvPicPr>
          <p:cNvPr id="4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49" name="Shape 0"/>
          <p:cNvSpPr/>
          <p:nvPr/>
        </p:nvSpPr>
        <p:spPr>
          <a:xfrm>
            <a:off x="0" y="0"/>
            <a:ext cx="14630400" cy="8229600"/>
          </a:xfrm>
          <a:prstGeom prst="rect">
            <a:avLst/>
          </a:prstGeom>
          <a:solidFill>
            <a:srgbClr val="FFFAFA"/>
          </a:solidFill>
          <a:ln w="12700">
            <a:miter lim="400000"/>
          </a:ln>
        </p:spPr>
        <p:txBody>
          <a:bodyPr lIns="45719" rIns="45719"/>
          <a:lstStyle/>
          <a:p>
            <a:pPr/>
          </a:p>
        </p:txBody>
      </p:sp>
      <p:pic>
        <p:nvPicPr>
          <p:cNvPr id="5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5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5 master">
    <p:bg>
      <p:bgPr>
        <a:solidFill>
          <a:srgbClr val="000000"/>
        </a:solidFill>
      </p:bgPr>
    </p:bg>
    <p:spTree>
      <p:nvGrpSpPr>
        <p:cNvPr id="1" name=""/>
        <p:cNvGrpSpPr/>
        <p:nvPr/>
      </p:nvGrpSpPr>
      <p:grpSpPr>
        <a:xfrm>
          <a:off x="0" y="0"/>
          <a:ext cx="0" cy="0"/>
          <a:chOff x="0" y="0"/>
          <a:chExt cx="0" cy="0"/>
        </a:xfrm>
      </p:grpSpPr>
      <p:pic>
        <p:nvPicPr>
          <p:cNvPr id="5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59" name="Shape 0"/>
          <p:cNvSpPr/>
          <p:nvPr/>
        </p:nvSpPr>
        <p:spPr>
          <a:xfrm>
            <a:off x="0" y="0"/>
            <a:ext cx="14630400" cy="8229600"/>
          </a:xfrm>
          <a:prstGeom prst="rect">
            <a:avLst/>
          </a:prstGeom>
          <a:solidFill>
            <a:srgbClr val="FFFAFA"/>
          </a:solidFill>
          <a:ln w="12700">
            <a:miter lim="400000"/>
          </a:ln>
        </p:spPr>
        <p:txBody>
          <a:bodyPr lIns="45719" rIns="45719"/>
          <a:lstStyle/>
          <a:p>
            <a:pPr/>
          </a:p>
        </p:txBody>
      </p:sp>
      <p:pic>
        <p:nvPicPr>
          <p:cNvPr id="6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6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6 master">
    <p:bg>
      <p:bgPr>
        <a:solidFill>
          <a:srgbClr val="000000"/>
        </a:solidFill>
      </p:bgPr>
    </p:bg>
    <p:spTree>
      <p:nvGrpSpPr>
        <p:cNvPr id="1" name=""/>
        <p:cNvGrpSpPr/>
        <p:nvPr/>
      </p:nvGrpSpPr>
      <p:grpSpPr>
        <a:xfrm>
          <a:off x="0" y="0"/>
          <a:ext cx="0" cy="0"/>
          <a:chOff x="0" y="0"/>
          <a:chExt cx="0" cy="0"/>
        </a:xfrm>
      </p:grpSpPr>
      <p:pic>
        <p:nvPicPr>
          <p:cNvPr id="6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69" name="Shape 0"/>
          <p:cNvSpPr/>
          <p:nvPr/>
        </p:nvSpPr>
        <p:spPr>
          <a:xfrm>
            <a:off x="0" y="0"/>
            <a:ext cx="14630400" cy="8229600"/>
          </a:xfrm>
          <a:prstGeom prst="rect">
            <a:avLst/>
          </a:prstGeom>
          <a:solidFill>
            <a:srgbClr val="FFFAFA"/>
          </a:solidFill>
          <a:ln w="12700">
            <a:miter lim="400000"/>
          </a:ln>
        </p:spPr>
        <p:txBody>
          <a:bodyPr lIns="45719" rIns="45719"/>
          <a:lstStyle/>
          <a:p>
            <a:pPr/>
          </a:p>
        </p:txBody>
      </p:sp>
      <p:pic>
        <p:nvPicPr>
          <p:cNvPr id="7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7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7 master">
    <p:bg>
      <p:bgPr>
        <a:solidFill>
          <a:srgbClr val="000000"/>
        </a:solidFill>
      </p:bgPr>
    </p:bg>
    <p:spTree>
      <p:nvGrpSpPr>
        <p:cNvPr id="1" name=""/>
        <p:cNvGrpSpPr/>
        <p:nvPr/>
      </p:nvGrpSpPr>
      <p:grpSpPr>
        <a:xfrm>
          <a:off x="0" y="0"/>
          <a:ext cx="0" cy="0"/>
          <a:chOff x="0" y="0"/>
          <a:chExt cx="0" cy="0"/>
        </a:xfrm>
      </p:grpSpPr>
      <p:pic>
        <p:nvPicPr>
          <p:cNvPr id="7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79" name="Shape 0"/>
          <p:cNvSpPr/>
          <p:nvPr/>
        </p:nvSpPr>
        <p:spPr>
          <a:xfrm>
            <a:off x="0" y="0"/>
            <a:ext cx="14630400" cy="8229600"/>
          </a:xfrm>
          <a:prstGeom prst="rect">
            <a:avLst/>
          </a:prstGeom>
          <a:solidFill>
            <a:srgbClr val="FFFAFA"/>
          </a:solidFill>
          <a:ln w="12700">
            <a:miter lim="400000"/>
          </a:ln>
        </p:spPr>
        <p:txBody>
          <a:bodyPr lIns="45719" rIns="45719"/>
          <a:lstStyle/>
          <a:p>
            <a:pPr/>
          </a:p>
        </p:txBody>
      </p:sp>
      <p:pic>
        <p:nvPicPr>
          <p:cNvPr id="8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lide 8 master">
    <p:bg>
      <p:bgPr>
        <a:solidFill>
          <a:srgbClr val="000000"/>
        </a:solidFill>
      </p:bgPr>
    </p:bg>
    <p:spTree>
      <p:nvGrpSpPr>
        <p:cNvPr id="1" name=""/>
        <p:cNvGrpSpPr/>
        <p:nvPr/>
      </p:nvGrpSpPr>
      <p:grpSpPr>
        <a:xfrm>
          <a:off x="0" y="0"/>
          <a:ext cx="0" cy="0"/>
          <a:chOff x="0" y="0"/>
          <a:chExt cx="0" cy="0"/>
        </a:xfrm>
      </p:grpSpPr>
      <p:pic>
        <p:nvPicPr>
          <p:cNvPr id="88" name="Image 0" descr="Image 0"/>
          <p:cNvPicPr>
            <a:picLocks noChangeAspect="1"/>
          </p:cNvPicPr>
          <p:nvPr/>
        </p:nvPicPr>
        <p:blipFill>
          <a:blip r:embed="rId2">
            <a:extLst/>
          </a:blip>
          <a:stretch>
            <a:fillRect/>
          </a:stretch>
        </p:blipFill>
        <p:spPr>
          <a:xfrm>
            <a:off x="0" y="0"/>
            <a:ext cx="14630400" cy="8229600"/>
          </a:xfrm>
          <a:prstGeom prst="rect">
            <a:avLst/>
          </a:prstGeom>
          <a:ln w="12700">
            <a:miter lim="400000"/>
          </a:ln>
        </p:spPr>
      </p:pic>
      <p:sp>
        <p:nvSpPr>
          <p:cNvPr id="89" name="Shape 0"/>
          <p:cNvSpPr/>
          <p:nvPr/>
        </p:nvSpPr>
        <p:spPr>
          <a:xfrm>
            <a:off x="0" y="0"/>
            <a:ext cx="14630400" cy="8229600"/>
          </a:xfrm>
          <a:prstGeom prst="rect">
            <a:avLst/>
          </a:prstGeom>
          <a:solidFill>
            <a:srgbClr val="FFFAFA"/>
          </a:solidFill>
          <a:ln w="12700">
            <a:miter lim="400000"/>
          </a:ln>
        </p:spPr>
        <p:txBody>
          <a:bodyPr lIns="45719" rIns="45719"/>
          <a:lstStyle/>
          <a:p>
            <a:pPr/>
          </a:p>
        </p:txBody>
      </p:sp>
      <p:pic>
        <p:nvPicPr>
          <p:cNvPr id="90" name="Image 1" descr="Image 1">
            <a:hlinkClick r:id="rId3" invalidUrl="" action="" tgtFrame="" tooltip="" history="1" highlightClick="0" endSnd="0"/>
          </p:cNvPr>
          <p:cNvPicPr>
            <a:picLocks noChangeAspect="1"/>
          </p:cNvPicPr>
          <p:nvPr/>
        </p:nvPicPr>
        <p:blipFill>
          <a:blip r:embed="rId4">
            <a:extLst/>
          </a:blip>
          <a:stretch>
            <a:fillRect/>
          </a:stretch>
        </p:blipFill>
        <p:spPr>
          <a:xfrm>
            <a:off x="12839214" y="7749540"/>
            <a:ext cx="1722606" cy="411481"/>
          </a:xfrm>
          <a:prstGeom prst="rect">
            <a:avLst/>
          </a:prstGeom>
          <a:ln w="12700">
            <a:miter lim="400000"/>
          </a:ln>
        </p:spPr>
      </p:pic>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731519" y="110489"/>
            <a:ext cx="13167362" cy="1809751"/>
          </a:xfrm>
          <a:prstGeom prst="rect">
            <a:avLst/>
          </a:prstGeom>
          <a:ln w="12700">
            <a:miter lim="400000"/>
          </a:ln>
          <a:extLst>
            <a:ext uri="{C572A759-6A51-4108-AA02-DFA0A04FC94B}">
              <ma14:wrappingTextBoxFlag xmlns:ma14="http://schemas.microsoft.com/office/mac/drawingml/2011/main" val="1"/>
            </a:ext>
          </a:extLst>
        </p:spPr>
        <p:txBody>
          <a:bodyPr lIns="45719" rIns="45719" anchor="ctr"/>
          <a:lstStyle/>
          <a:p>
            <a:pPr/>
            <a:r>
              <a:t>Title Text</a:t>
            </a:r>
          </a:p>
        </p:txBody>
      </p:sp>
      <p:sp>
        <p:nvSpPr>
          <p:cNvPr id="3" name="Body Level One…"/>
          <p:cNvSpPr txBox="1"/>
          <p:nvPr>
            <p:ph type="body" idx="1"/>
          </p:nvPr>
        </p:nvSpPr>
        <p:spPr>
          <a:xfrm>
            <a:off x="731519" y="1920239"/>
            <a:ext cx="13167362" cy="6309362"/>
          </a:xfrm>
          <a:prstGeom prst="rect">
            <a:avLst/>
          </a:prstGeom>
          <a:ln w="12700">
            <a:miter lim="400000"/>
          </a:ln>
          <a:extLst>
            <a:ext uri="{C572A759-6A51-4108-AA02-DFA0A04FC94B}">
              <ma14:wrappingTextBoxFlag xmlns:ma14="http://schemas.microsoft.com/office/mac/drawingml/2011/main" val="1"/>
            </a:ext>
          </a:extLst>
        </p:spPr>
        <p:txBody>
          <a:bodyPr lIns="45719" rIns="45719"/>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7071359" y="7408544"/>
            <a:ext cx="3413761" cy="438151"/>
          </a:xfrm>
          <a:prstGeom prst="rect">
            <a:avLst/>
          </a:prstGeom>
          <a:ln w="12700">
            <a:miter lim="400000"/>
          </a:ln>
        </p:spPr>
        <p:txBody>
          <a:bodyPr wrap="none" lIns="45719" rIns="45719" anchor="ctr">
            <a:spAutoFit/>
          </a:bodyPr>
          <a:lstStyle>
            <a:lvl1pPr algn="r">
              <a:defRPr sz="1200">
                <a:latin typeface="+mn-lt"/>
                <a:ea typeface="+mn-ea"/>
                <a:cs typeface="+mn-cs"/>
                <a:sym typeface="Helvetica"/>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Calibri Light"/>
          <a:ea typeface="Calibri Light"/>
          <a:cs typeface="Calibri Light"/>
          <a:sym typeface="Calibri Light"/>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j-lt"/>
          <a:ea typeface="+mj-ea"/>
          <a:cs typeface="+mj-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1pPr>
      <a:lvl2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2pPr>
      <a:lvl3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3pPr>
      <a:lvl4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4pPr>
      <a:lvl5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5pPr>
      <a:lvl6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6pPr>
      <a:lvl7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7pPr>
      <a:lvl8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8pPr>
      <a:lvl9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Helvetica"/>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 Id="rId3" Type="http://schemas.openxmlformats.org/officeDocument/2006/relationships/image" Target="../media/image4.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1.png"/><Relationship Id="rId3" Type="http://schemas.openxmlformats.org/officeDocument/2006/relationships/image" Target="../media/image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4.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png"/><Relationship Id="rId3" Type="http://schemas.openxmlformats.org/officeDocument/2006/relationships/image" Target="../media/image4.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png"/><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6.png"/><Relationship Id="rId8" Type="http://schemas.openxmlformats.org/officeDocument/2006/relationships/image" Target="../media/image17.png"/><Relationship Id="rId9" Type="http://schemas.openxmlformats.org/officeDocument/2006/relationships/image" Target="../media/image18.png"/><Relationship Id="rId10" Type="http://schemas.openxmlformats.org/officeDocument/2006/relationships/image" Target="../media/image19.png"/><Relationship Id="rId11" Type="http://schemas.openxmlformats.org/officeDocument/2006/relationships/image" Target="../media/image20.png"/><Relationship Id="rId12" Type="http://schemas.openxmlformats.org/officeDocument/2006/relationships/image" Target="../media/image4.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1.png"/><Relationship Id="rId3" Type="http://schemas.openxmlformats.org/officeDocument/2006/relationships/image" Target="../media/image22.png"/><Relationship Id="rId4" Type="http://schemas.openxmlformats.org/officeDocument/2006/relationships/image" Target="../media/image23.png"/><Relationship Id="rId5" Type="http://schemas.openxmlformats.org/officeDocument/2006/relationships/image" Target="../media/image24.png"/><Relationship Id="rId6" Type="http://schemas.openxmlformats.org/officeDocument/2006/relationships/image" Target="../media/image25.png"/><Relationship Id="rId7"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6.png"/><Relationship Id="rId3" Type="http://schemas.openxmlformats.org/officeDocument/2006/relationships/image" Target="../media/image27.png"/><Relationship Id="rId4" Type="http://schemas.openxmlformats.org/officeDocument/2006/relationships/image" Target="../media/image28.png"/><Relationship Id="rId5" Type="http://schemas.openxmlformats.org/officeDocument/2006/relationships/image" Target="../media/image29.png"/><Relationship Id="rId6" Type="http://schemas.openxmlformats.org/officeDocument/2006/relationships/image" Target="../media/image30.png"/><Relationship Id="rId7"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20"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121" name="Text 0"/>
          <p:cNvSpPr txBox="1"/>
          <p:nvPr/>
        </p:nvSpPr>
        <p:spPr>
          <a:xfrm>
            <a:off x="6324124" y="2121218"/>
            <a:ext cx="7468552" cy="138581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5500"/>
              </a:lnSpc>
              <a:defRPr sz="4400">
                <a:solidFill>
                  <a:srgbClr val="1F1E1E"/>
                </a:solidFill>
                <a:latin typeface="Red Hat Text"/>
                <a:ea typeface="Red Hat Text"/>
                <a:cs typeface="Red Hat Text"/>
                <a:sym typeface="Red Hat Text"/>
              </a:defRPr>
            </a:lvl1pPr>
          </a:lstStyle>
          <a:p>
            <a:pPr/>
            <a:r>
              <a:t>Unlocking Potential: A Deep Dive into Google Flutter</a:t>
            </a:r>
          </a:p>
        </p:txBody>
      </p:sp>
      <p:sp>
        <p:nvSpPr>
          <p:cNvPr id="122" name="Text 1"/>
          <p:cNvSpPr txBox="1"/>
          <p:nvPr/>
        </p:nvSpPr>
        <p:spPr>
          <a:xfrm>
            <a:off x="6324124" y="3888223"/>
            <a:ext cx="7468552" cy="150037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a:solidFill>
                  <a:srgbClr val="3B3535"/>
                </a:solidFill>
                <a:latin typeface="Roboto Light"/>
                <a:ea typeface="Roboto Light"/>
                <a:cs typeface="Roboto Light"/>
                <a:sym typeface="Roboto Light"/>
              </a:defRPr>
            </a:lvl1pPr>
          </a:lstStyle>
          <a:p>
            <a:pPr/>
            <a:r>
              <a:t>This presentation explores Google Flutter, a modern UI toolkit. It enables natively compiled applications from a single codebase. Flutter supports mobile, web, desktop, and embedded platforms. Launched in December 2018, it is powered by the Dart language.</a:t>
            </a:r>
          </a:p>
        </p:txBody>
      </p:sp>
      <p:sp>
        <p:nvSpPr>
          <p:cNvPr id="123" name="Text 4"/>
          <p:cNvSpPr txBox="1"/>
          <p:nvPr/>
        </p:nvSpPr>
        <p:spPr>
          <a:xfrm>
            <a:off x="10996495" y="5769790"/>
            <a:ext cx="3010862" cy="39229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200"/>
              </a:lnSpc>
              <a:defRPr b="1" sz="2300">
                <a:solidFill>
                  <a:srgbClr val="3B3535"/>
                </a:solidFill>
                <a:latin typeface="Roboto Bold"/>
                <a:ea typeface="Roboto Bold"/>
                <a:cs typeface="Roboto Bold"/>
                <a:sym typeface="Roboto Bold"/>
              </a:defRPr>
            </a:lvl1pPr>
          </a:lstStyle>
          <a:p>
            <a:pPr/>
            <a:r>
              <a:t>by Make Skilled Team</a:t>
            </a:r>
          </a:p>
        </p:txBody>
      </p:sp>
      <p:pic>
        <p:nvPicPr>
          <p:cNvPr id="124" name="Image" descr="Image"/>
          <p:cNvPicPr>
            <a:picLocks noChangeAspect="1"/>
          </p:cNvPicPr>
          <p:nvPr/>
        </p:nvPicPr>
        <p:blipFill>
          <a:blip r:embed="rId3">
            <a:extLst/>
          </a:blip>
          <a:stretch>
            <a:fillRect/>
          </a:stretch>
        </p:blipFill>
        <p:spPr>
          <a:xfrm>
            <a:off x="6378772" y="50592"/>
            <a:ext cx="6736163" cy="1819960"/>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9" name="Image 0" descr="Image 0"/>
          <p:cNvPicPr>
            <a:picLocks noChangeAspect="1"/>
          </p:cNvPicPr>
          <p:nvPr/>
        </p:nvPicPr>
        <p:blipFill>
          <a:blip r:embed="rId2">
            <a:extLst/>
          </a:blip>
          <a:stretch>
            <a:fillRect/>
          </a:stretch>
        </p:blipFill>
        <p:spPr>
          <a:xfrm>
            <a:off x="0" y="0"/>
            <a:ext cx="5486400" cy="8229600"/>
          </a:xfrm>
          <a:prstGeom prst="rect">
            <a:avLst/>
          </a:prstGeom>
          <a:ln w="12700">
            <a:miter lim="400000"/>
          </a:ln>
        </p:spPr>
      </p:pic>
      <p:sp>
        <p:nvSpPr>
          <p:cNvPr id="280" name="Text 0"/>
          <p:cNvSpPr txBox="1"/>
          <p:nvPr/>
        </p:nvSpPr>
        <p:spPr>
          <a:xfrm>
            <a:off x="6133624" y="510777"/>
            <a:ext cx="7849552" cy="105942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4200"/>
              </a:lnSpc>
              <a:defRPr sz="3400">
                <a:solidFill>
                  <a:srgbClr val="1F1E1E"/>
                </a:solidFill>
                <a:latin typeface="Red Hat Text"/>
                <a:ea typeface="Red Hat Text"/>
                <a:cs typeface="Red Hat Text"/>
                <a:sym typeface="Red Hat Text"/>
              </a:defRPr>
            </a:pPr>
            <a:r>
              <a:t>Conclusion: Flutter - Your </a:t>
            </a:r>
          </a:p>
          <a:p>
            <a:pPr>
              <a:lnSpc>
                <a:spcPts val="4200"/>
              </a:lnSpc>
              <a:defRPr sz="3400">
                <a:solidFill>
                  <a:srgbClr val="1F1E1E"/>
                </a:solidFill>
                <a:latin typeface="Red Hat Text"/>
                <a:ea typeface="Red Hat Text"/>
                <a:cs typeface="Red Hat Text"/>
                <a:sym typeface="Red Hat Text"/>
              </a:defRPr>
            </a:pPr>
            <a:r>
              <a:t>Gateway to Cross-Platform Excellence</a:t>
            </a:r>
          </a:p>
        </p:txBody>
      </p:sp>
      <p:sp>
        <p:nvSpPr>
          <p:cNvPr id="281" name="Shape 1"/>
          <p:cNvSpPr/>
          <p:nvPr/>
        </p:nvSpPr>
        <p:spPr>
          <a:xfrm>
            <a:off x="6133624" y="1875830"/>
            <a:ext cx="7849553" cy="1048227"/>
          </a:xfrm>
          <a:prstGeom prst="roundRect">
            <a:avLst>
              <a:gd name="adj" fmla="val 2646"/>
            </a:avLst>
          </a:prstGeom>
          <a:solidFill>
            <a:srgbClr val="F3E8E8"/>
          </a:solidFill>
          <a:ln w="12700">
            <a:miter lim="400000"/>
          </a:ln>
        </p:spPr>
        <p:txBody>
          <a:bodyPr lIns="45719" rIns="45719"/>
          <a:lstStyle/>
          <a:p>
            <a:pPr/>
          </a:p>
        </p:txBody>
      </p:sp>
      <p:sp>
        <p:nvSpPr>
          <p:cNvPr id="282" name="Text 2"/>
          <p:cNvSpPr txBox="1"/>
          <p:nvPr/>
        </p:nvSpPr>
        <p:spPr>
          <a:xfrm>
            <a:off x="6318527" y="2060733"/>
            <a:ext cx="2171900" cy="26593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100"/>
              </a:lnSpc>
              <a:defRPr b="1">
                <a:solidFill>
                  <a:srgbClr val="3B3535"/>
                </a:solidFill>
                <a:latin typeface="Red Hat Text"/>
                <a:ea typeface="Red Hat Text"/>
                <a:cs typeface="Red Hat Text"/>
                <a:sym typeface="Red Hat Text"/>
              </a:defRPr>
            </a:lvl1pPr>
          </a:lstStyle>
          <a:p>
            <a:pPr/>
            <a:r>
              <a:t>Powerful &amp; Efficient</a:t>
            </a:r>
          </a:p>
        </p:txBody>
      </p:sp>
      <p:sp>
        <p:nvSpPr>
          <p:cNvPr id="283" name="Text 3"/>
          <p:cNvSpPr txBox="1"/>
          <p:nvPr/>
        </p:nvSpPr>
        <p:spPr>
          <a:xfrm>
            <a:off x="6318527" y="2443401"/>
            <a:ext cx="5692541" cy="2862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300"/>
              </a:lnSpc>
              <a:defRPr>
                <a:solidFill>
                  <a:srgbClr val="3B3535"/>
                </a:solidFill>
                <a:latin typeface="Roboto Light"/>
                <a:ea typeface="Roboto Light"/>
                <a:cs typeface="Roboto Light"/>
                <a:sym typeface="Roboto Light"/>
              </a:defRPr>
            </a:lvl1pPr>
          </a:lstStyle>
          <a:p>
            <a:pPr/>
            <a:r>
              <a:t>Flutter delivers stunning, high-performance applications.</a:t>
            </a:r>
          </a:p>
        </p:txBody>
      </p:sp>
      <p:sp>
        <p:nvSpPr>
          <p:cNvPr id="284" name="Shape 4"/>
          <p:cNvSpPr/>
          <p:nvPr/>
        </p:nvSpPr>
        <p:spPr>
          <a:xfrm>
            <a:off x="6133624" y="3108960"/>
            <a:ext cx="7849553" cy="1048227"/>
          </a:xfrm>
          <a:prstGeom prst="roundRect">
            <a:avLst>
              <a:gd name="adj" fmla="val 2646"/>
            </a:avLst>
          </a:prstGeom>
          <a:solidFill>
            <a:srgbClr val="F3E8E8"/>
          </a:solidFill>
          <a:ln w="12700">
            <a:miter lim="400000"/>
          </a:ln>
        </p:spPr>
        <p:txBody>
          <a:bodyPr lIns="45719" rIns="45719"/>
          <a:lstStyle/>
          <a:p>
            <a:pPr/>
          </a:p>
        </p:txBody>
      </p:sp>
      <p:sp>
        <p:nvSpPr>
          <p:cNvPr id="285" name="Text 5"/>
          <p:cNvSpPr txBox="1"/>
          <p:nvPr/>
        </p:nvSpPr>
        <p:spPr>
          <a:xfrm>
            <a:off x="6318527" y="3293864"/>
            <a:ext cx="3392030" cy="26593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100"/>
              </a:lnSpc>
              <a:defRPr b="1">
                <a:solidFill>
                  <a:srgbClr val="3B3535"/>
                </a:solidFill>
                <a:latin typeface="Red Hat Text"/>
                <a:ea typeface="Red Hat Text"/>
                <a:cs typeface="Red Hat Text"/>
                <a:sym typeface="Red Hat Text"/>
              </a:defRPr>
            </a:lvl1pPr>
          </a:lstStyle>
          <a:p>
            <a:pPr/>
            <a:r>
              <a:t>Developer &amp; Business Benefits</a:t>
            </a:r>
          </a:p>
        </p:txBody>
      </p:sp>
      <p:sp>
        <p:nvSpPr>
          <p:cNvPr id="286" name="Text 6"/>
          <p:cNvSpPr txBox="1"/>
          <p:nvPr/>
        </p:nvSpPr>
        <p:spPr>
          <a:xfrm>
            <a:off x="6318527" y="3676531"/>
            <a:ext cx="7085349" cy="2862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300"/>
              </a:lnSpc>
              <a:defRPr>
                <a:solidFill>
                  <a:srgbClr val="3B3535"/>
                </a:solidFill>
                <a:latin typeface="Roboto Light"/>
                <a:ea typeface="Roboto Light"/>
                <a:cs typeface="Roboto Light"/>
                <a:sym typeface="Roboto Light"/>
              </a:defRPr>
            </a:lvl1pPr>
          </a:lstStyle>
          <a:p>
            <a:pPr/>
            <a:r>
              <a:t>Increases productivity, reduces costs, and accelerates time-to-market.</a:t>
            </a:r>
          </a:p>
        </p:txBody>
      </p:sp>
      <p:sp>
        <p:nvSpPr>
          <p:cNvPr id="287" name="Shape 7"/>
          <p:cNvSpPr/>
          <p:nvPr/>
        </p:nvSpPr>
        <p:spPr>
          <a:xfrm>
            <a:off x="6133624" y="4342090"/>
            <a:ext cx="7849553" cy="1048227"/>
          </a:xfrm>
          <a:prstGeom prst="roundRect">
            <a:avLst>
              <a:gd name="adj" fmla="val 2646"/>
            </a:avLst>
          </a:prstGeom>
          <a:solidFill>
            <a:srgbClr val="F3E8E8"/>
          </a:solidFill>
          <a:ln w="12700">
            <a:miter lim="400000"/>
          </a:ln>
        </p:spPr>
        <p:txBody>
          <a:bodyPr lIns="45719" rIns="45719"/>
          <a:lstStyle/>
          <a:p>
            <a:pPr/>
          </a:p>
        </p:txBody>
      </p:sp>
      <p:sp>
        <p:nvSpPr>
          <p:cNvPr id="288" name="Text 8"/>
          <p:cNvSpPr txBox="1"/>
          <p:nvPr/>
        </p:nvSpPr>
        <p:spPr>
          <a:xfrm>
            <a:off x="6318527" y="4526993"/>
            <a:ext cx="2210074" cy="26593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100"/>
              </a:lnSpc>
              <a:defRPr b="1">
                <a:solidFill>
                  <a:srgbClr val="3B3535"/>
                </a:solidFill>
                <a:latin typeface="Red Hat Text"/>
                <a:ea typeface="Red Hat Text"/>
                <a:cs typeface="Red Hat Text"/>
                <a:sym typeface="Red Hat Text"/>
              </a:defRPr>
            </a:lvl1pPr>
          </a:lstStyle>
          <a:p>
            <a:pPr/>
            <a:r>
              <a:t>Growing Job Market</a:t>
            </a:r>
          </a:p>
        </p:txBody>
      </p:sp>
      <p:sp>
        <p:nvSpPr>
          <p:cNvPr id="289" name="Text 9"/>
          <p:cNvSpPr txBox="1"/>
          <p:nvPr/>
        </p:nvSpPr>
        <p:spPr>
          <a:xfrm>
            <a:off x="6318527" y="4909661"/>
            <a:ext cx="5832848" cy="2862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300"/>
              </a:lnSpc>
              <a:defRPr>
                <a:solidFill>
                  <a:srgbClr val="3B3535"/>
                </a:solidFill>
                <a:latin typeface="Roboto Light"/>
                <a:ea typeface="Roboto Light"/>
                <a:cs typeface="Roboto Light"/>
                <a:sym typeface="Roboto Light"/>
              </a:defRPr>
            </a:lvl1pPr>
          </a:lstStyle>
          <a:p>
            <a:pPr/>
            <a:r>
              <a:t>High demand and diverse opportunities await developers.</a:t>
            </a:r>
          </a:p>
        </p:txBody>
      </p:sp>
      <p:sp>
        <p:nvSpPr>
          <p:cNvPr id="290" name="Shape 10"/>
          <p:cNvSpPr/>
          <p:nvPr/>
        </p:nvSpPr>
        <p:spPr>
          <a:xfrm>
            <a:off x="6133624" y="5575220"/>
            <a:ext cx="7849553" cy="1048227"/>
          </a:xfrm>
          <a:prstGeom prst="roundRect">
            <a:avLst>
              <a:gd name="adj" fmla="val 2646"/>
            </a:avLst>
          </a:prstGeom>
          <a:solidFill>
            <a:srgbClr val="F3E8E8"/>
          </a:solidFill>
          <a:ln w="12700">
            <a:miter lim="400000"/>
          </a:ln>
        </p:spPr>
        <p:txBody>
          <a:bodyPr lIns="45719" rIns="45719"/>
          <a:lstStyle/>
          <a:p>
            <a:pPr/>
          </a:p>
        </p:txBody>
      </p:sp>
      <p:sp>
        <p:nvSpPr>
          <p:cNvPr id="291" name="Text 11"/>
          <p:cNvSpPr txBox="1"/>
          <p:nvPr/>
        </p:nvSpPr>
        <p:spPr>
          <a:xfrm>
            <a:off x="6318527" y="5760125"/>
            <a:ext cx="1778994" cy="26593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100"/>
              </a:lnSpc>
              <a:defRPr b="1">
                <a:solidFill>
                  <a:srgbClr val="3B3535"/>
                </a:solidFill>
                <a:latin typeface="Red Hat Text"/>
                <a:ea typeface="Red Hat Text"/>
                <a:cs typeface="Red Hat Text"/>
                <a:sym typeface="Red Hat Text"/>
              </a:defRPr>
            </a:lvl1pPr>
          </a:lstStyle>
          <a:p>
            <a:pPr/>
            <a:r>
              <a:t>Proven Success</a:t>
            </a:r>
          </a:p>
        </p:txBody>
      </p:sp>
      <p:sp>
        <p:nvSpPr>
          <p:cNvPr id="292" name="Text 12"/>
          <p:cNvSpPr txBox="1"/>
          <p:nvPr/>
        </p:nvSpPr>
        <p:spPr>
          <a:xfrm>
            <a:off x="6318527" y="6142792"/>
            <a:ext cx="5654701" cy="28625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300"/>
              </a:lnSpc>
              <a:defRPr>
                <a:solidFill>
                  <a:srgbClr val="3B3535"/>
                </a:solidFill>
                <a:latin typeface="Roboto Light"/>
                <a:ea typeface="Roboto Light"/>
                <a:cs typeface="Roboto Light"/>
                <a:sym typeface="Roboto Light"/>
              </a:defRPr>
            </a:lvl1pPr>
          </a:lstStyle>
          <a:p>
            <a:pPr/>
            <a:r>
              <a:t>Leading global brands trust Flutter for their applications.</a:t>
            </a:r>
          </a:p>
        </p:txBody>
      </p:sp>
      <p:sp>
        <p:nvSpPr>
          <p:cNvPr id="293" name="Text 13"/>
          <p:cNvSpPr txBox="1"/>
          <p:nvPr/>
        </p:nvSpPr>
        <p:spPr>
          <a:xfrm>
            <a:off x="6133624" y="6831448"/>
            <a:ext cx="7849552" cy="11625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300"/>
              </a:lnSpc>
              <a:defRPr>
                <a:solidFill>
                  <a:srgbClr val="3B3535"/>
                </a:solidFill>
                <a:latin typeface="Roboto Light"/>
                <a:ea typeface="Roboto Light"/>
                <a:cs typeface="Roboto Light"/>
                <a:sym typeface="Roboto Light"/>
              </a:defRPr>
            </a:lvl1pPr>
          </a:lstStyle>
          <a:p>
            <a:pPr/>
            <a:r>
              <a:t>Flutter is an exceptional choice for modern application development. It offers a powerful, efficient, and visually stunning experience. Embrace Flutter to build beautiful, performant, and future-ready applications across all platforms. Its growth and adoption prove its value.</a:t>
            </a:r>
          </a:p>
        </p:txBody>
      </p:sp>
      <p:pic>
        <p:nvPicPr>
          <p:cNvPr id="294" name="Image" descr="Image"/>
          <p:cNvPicPr>
            <a:picLocks noChangeAspect="1"/>
          </p:cNvPicPr>
          <p:nvPr/>
        </p:nvPicPr>
        <p:blipFill>
          <a:blip r:embed="rId3">
            <a:extLst/>
          </a:blip>
          <a:stretch>
            <a:fillRect/>
          </a:stretch>
        </p:blipFill>
        <p:spPr>
          <a:xfrm>
            <a:off x="12147591" y="61841"/>
            <a:ext cx="2606860" cy="704315"/>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6" name="Text 0"/>
          <p:cNvSpPr txBox="1"/>
          <p:nvPr/>
        </p:nvSpPr>
        <p:spPr>
          <a:xfrm>
            <a:off x="625196" y="491251"/>
            <a:ext cx="7707729" cy="51294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4100"/>
              </a:lnSpc>
              <a:defRPr sz="3300">
                <a:solidFill>
                  <a:srgbClr val="1F1E1E"/>
                </a:solidFill>
                <a:latin typeface="Red Hat Text"/>
                <a:ea typeface="Red Hat Text"/>
                <a:cs typeface="Red Hat Text"/>
                <a:sym typeface="Red Hat Text"/>
              </a:defRPr>
            </a:lvl1pPr>
          </a:lstStyle>
          <a:p>
            <a:pPr/>
            <a:r>
              <a:t>What is Flutter? The UI Toolkit Revolution</a:t>
            </a:r>
          </a:p>
        </p:txBody>
      </p:sp>
      <p:pic>
        <p:nvPicPr>
          <p:cNvPr id="127" name="Image 0" descr="Image 0"/>
          <p:cNvPicPr>
            <a:picLocks noChangeAspect="1"/>
          </p:cNvPicPr>
          <p:nvPr/>
        </p:nvPicPr>
        <p:blipFill>
          <a:blip r:embed="rId2">
            <a:extLst/>
          </a:blip>
          <a:stretch>
            <a:fillRect/>
          </a:stretch>
        </p:blipFill>
        <p:spPr>
          <a:xfrm>
            <a:off x="625197" y="1373742"/>
            <a:ext cx="446485" cy="446485"/>
          </a:xfrm>
          <a:prstGeom prst="rect">
            <a:avLst/>
          </a:prstGeom>
          <a:ln w="12700">
            <a:miter lim="400000"/>
          </a:ln>
        </p:spPr>
      </p:pic>
      <p:sp>
        <p:nvSpPr>
          <p:cNvPr id="128" name="Text 1"/>
          <p:cNvSpPr txBox="1"/>
          <p:nvPr/>
        </p:nvSpPr>
        <p:spPr>
          <a:xfrm>
            <a:off x="1372546" y="1390507"/>
            <a:ext cx="1524832" cy="2557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000"/>
              </a:lnSpc>
              <a:defRPr b="1">
                <a:solidFill>
                  <a:srgbClr val="3B3535"/>
                </a:solidFill>
                <a:latin typeface="Red Hat Text"/>
                <a:ea typeface="Red Hat Text"/>
                <a:cs typeface="Red Hat Text"/>
                <a:sym typeface="Red Hat Text"/>
              </a:defRPr>
            </a:lvl1pPr>
          </a:lstStyle>
          <a:p>
            <a:pPr/>
            <a:r>
              <a:t>Declarative UI</a:t>
            </a:r>
          </a:p>
        </p:txBody>
      </p:sp>
      <p:sp>
        <p:nvSpPr>
          <p:cNvPr id="129" name="Text 2"/>
          <p:cNvSpPr txBox="1"/>
          <p:nvPr/>
        </p:nvSpPr>
        <p:spPr>
          <a:xfrm>
            <a:off x="1372546" y="1760315"/>
            <a:ext cx="6213030"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a:solidFill>
                  <a:srgbClr val="3B3535"/>
                </a:solidFill>
                <a:latin typeface="Roboto Light"/>
                <a:ea typeface="Roboto Light"/>
                <a:cs typeface="Roboto Light"/>
                <a:sym typeface="Roboto Light"/>
              </a:defRPr>
            </a:lvl1pPr>
          </a:lstStyle>
          <a:p>
            <a:pPr/>
            <a:r>
              <a:t>Build UIs faster with expressive widgets, not imperative code.</a:t>
            </a:r>
          </a:p>
        </p:txBody>
      </p:sp>
      <p:pic>
        <p:nvPicPr>
          <p:cNvPr id="130" name="Image 1" descr="Image 1"/>
          <p:cNvPicPr>
            <a:picLocks noChangeAspect="1"/>
          </p:cNvPicPr>
          <p:nvPr/>
        </p:nvPicPr>
        <p:blipFill>
          <a:blip r:embed="rId3">
            <a:extLst/>
          </a:blip>
          <a:stretch>
            <a:fillRect/>
          </a:stretch>
        </p:blipFill>
        <p:spPr>
          <a:xfrm>
            <a:off x="625197" y="2581750"/>
            <a:ext cx="446485" cy="446485"/>
          </a:xfrm>
          <a:prstGeom prst="rect">
            <a:avLst/>
          </a:prstGeom>
          <a:ln w="12700">
            <a:miter lim="400000"/>
          </a:ln>
        </p:spPr>
      </p:pic>
      <p:sp>
        <p:nvSpPr>
          <p:cNvPr id="131" name="Text 3"/>
          <p:cNvSpPr txBox="1"/>
          <p:nvPr/>
        </p:nvSpPr>
        <p:spPr>
          <a:xfrm>
            <a:off x="1294923" y="2520777"/>
            <a:ext cx="1613125" cy="2557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000"/>
              </a:lnSpc>
              <a:defRPr b="1">
                <a:solidFill>
                  <a:srgbClr val="3B3535"/>
                </a:solidFill>
                <a:latin typeface="Red Hat Text"/>
                <a:ea typeface="Red Hat Text"/>
                <a:cs typeface="Red Hat Text"/>
                <a:sym typeface="Red Hat Text"/>
              </a:defRPr>
            </a:lvl1pPr>
          </a:lstStyle>
          <a:p>
            <a:pPr/>
            <a:r>
              <a:t>Dart Language</a:t>
            </a:r>
          </a:p>
        </p:txBody>
      </p:sp>
      <p:sp>
        <p:nvSpPr>
          <p:cNvPr id="132" name="Text 4"/>
          <p:cNvSpPr txBox="1"/>
          <p:nvPr/>
        </p:nvSpPr>
        <p:spPr>
          <a:xfrm>
            <a:off x="1294923" y="2890585"/>
            <a:ext cx="6399214"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a:solidFill>
                  <a:srgbClr val="3B3535"/>
                </a:solidFill>
                <a:latin typeface="Roboto Light"/>
                <a:ea typeface="Roboto Light"/>
                <a:cs typeface="Roboto Light"/>
                <a:sym typeface="Roboto Light"/>
              </a:defRPr>
            </a:lvl1pPr>
          </a:lstStyle>
          <a:p>
            <a:pPr/>
            <a:r>
              <a:t>Optimised for UI development; offers fast compilation, JIT/AOT.</a:t>
            </a:r>
          </a:p>
        </p:txBody>
      </p:sp>
      <p:pic>
        <p:nvPicPr>
          <p:cNvPr id="133" name="Image 2" descr="Image 2"/>
          <p:cNvPicPr>
            <a:picLocks noChangeAspect="1"/>
          </p:cNvPicPr>
          <p:nvPr/>
        </p:nvPicPr>
        <p:blipFill>
          <a:blip r:embed="rId4">
            <a:extLst/>
          </a:blip>
          <a:stretch>
            <a:fillRect/>
          </a:stretch>
        </p:blipFill>
        <p:spPr>
          <a:xfrm>
            <a:off x="625197" y="3789758"/>
            <a:ext cx="446485" cy="446485"/>
          </a:xfrm>
          <a:prstGeom prst="rect">
            <a:avLst/>
          </a:prstGeom>
          <a:ln w="12700">
            <a:miter lim="400000"/>
          </a:ln>
        </p:spPr>
      </p:pic>
      <p:sp>
        <p:nvSpPr>
          <p:cNvPr id="134" name="Text 5"/>
          <p:cNvSpPr txBox="1"/>
          <p:nvPr/>
        </p:nvSpPr>
        <p:spPr>
          <a:xfrm>
            <a:off x="1305360" y="3763226"/>
            <a:ext cx="1537445" cy="2557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000"/>
              </a:lnSpc>
              <a:defRPr b="1">
                <a:solidFill>
                  <a:srgbClr val="3B3535"/>
                </a:solidFill>
                <a:latin typeface="Red Hat Text"/>
                <a:ea typeface="Red Hat Text"/>
                <a:cs typeface="Red Hat Text"/>
                <a:sym typeface="Red Hat Text"/>
              </a:defRPr>
            </a:lvl1pPr>
          </a:lstStyle>
          <a:p>
            <a:pPr/>
            <a:r>
              <a:t>Skia Graphics</a:t>
            </a:r>
          </a:p>
        </p:txBody>
      </p:sp>
      <p:sp>
        <p:nvSpPr>
          <p:cNvPr id="135" name="Text 6"/>
          <p:cNvSpPr txBox="1"/>
          <p:nvPr/>
        </p:nvSpPr>
        <p:spPr>
          <a:xfrm>
            <a:off x="1305360" y="4133034"/>
            <a:ext cx="6378340"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a:solidFill>
                  <a:srgbClr val="3B3535"/>
                </a:solidFill>
                <a:latin typeface="Roboto Light"/>
                <a:ea typeface="Roboto Light"/>
                <a:cs typeface="Roboto Light"/>
                <a:sym typeface="Roboto Light"/>
              </a:defRPr>
            </a:lvl1pPr>
          </a:lstStyle>
          <a:p>
            <a:pPr/>
            <a:r>
              <a:t>Ensures pixel-perfect control and consistent UI across devices.</a:t>
            </a:r>
          </a:p>
        </p:txBody>
      </p:sp>
      <p:pic>
        <p:nvPicPr>
          <p:cNvPr id="136" name="Image 3" descr="Image 3"/>
          <p:cNvPicPr>
            <a:picLocks noChangeAspect="1"/>
          </p:cNvPicPr>
          <p:nvPr/>
        </p:nvPicPr>
        <p:blipFill>
          <a:blip r:embed="rId5">
            <a:extLst/>
          </a:blip>
          <a:stretch>
            <a:fillRect/>
          </a:stretch>
        </p:blipFill>
        <p:spPr>
          <a:xfrm>
            <a:off x="625197" y="4997767"/>
            <a:ext cx="446485" cy="446485"/>
          </a:xfrm>
          <a:prstGeom prst="rect">
            <a:avLst/>
          </a:prstGeom>
          <a:ln w="12700">
            <a:miter lim="400000"/>
          </a:ln>
        </p:spPr>
      </p:pic>
      <p:sp>
        <p:nvSpPr>
          <p:cNvPr id="137" name="Text 7"/>
          <p:cNvSpPr txBox="1"/>
          <p:nvPr/>
        </p:nvSpPr>
        <p:spPr>
          <a:xfrm>
            <a:off x="1280495" y="5005675"/>
            <a:ext cx="2606329" cy="25577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000"/>
              </a:lnSpc>
              <a:defRPr b="1">
                <a:solidFill>
                  <a:srgbClr val="3B3535"/>
                </a:solidFill>
                <a:latin typeface="Red Hat Text"/>
                <a:ea typeface="Red Hat Text"/>
                <a:cs typeface="Red Hat Text"/>
                <a:sym typeface="Red Hat Text"/>
              </a:defRPr>
            </a:lvl1pPr>
          </a:lstStyle>
          <a:p>
            <a:pPr/>
            <a:r>
              <a:t>"Everything's a Widget"</a:t>
            </a:r>
          </a:p>
        </p:txBody>
      </p:sp>
      <p:sp>
        <p:nvSpPr>
          <p:cNvPr id="138" name="Text 8"/>
          <p:cNvSpPr txBox="1"/>
          <p:nvPr/>
        </p:nvSpPr>
        <p:spPr>
          <a:xfrm>
            <a:off x="1280495" y="5375483"/>
            <a:ext cx="5616192" cy="27609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a:solidFill>
                  <a:srgbClr val="3B3535"/>
                </a:solidFill>
                <a:latin typeface="Roboto Light"/>
                <a:ea typeface="Roboto Light"/>
                <a:cs typeface="Roboto Light"/>
                <a:sym typeface="Roboto Light"/>
              </a:defRPr>
            </a:lvl1pPr>
          </a:lstStyle>
          <a:p>
            <a:pPr/>
            <a:r>
              <a:t>Unified, composable building blocks for all UI elements.</a:t>
            </a:r>
          </a:p>
        </p:txBody>
      </p:sp>
      <p:pic>
        <p:nvPicPr>
          <p:cNvPr id="139" name="Image 4" descr="Image 4"/>
          <p:cNvPicPr>
            <a:picLocks noChangeAspect="1"/>
          </p:cNvPicPr>
          <p:nvPr/>
        </p:nvPicPr>
        <p:blipFill>
          <a:blip r:embed="rId6">
            <a:extLst/>
          </a:blip>
          <a:stretch>
            <a:fillRect/>
          </a:stretch>
        </p:blipFill>
        <p:spPr>
          <a:xfrm>
            <a:off x="625197" y="6205775"/>
            <a:ext cx="446485" cy="446485"/>
          </a:xfrm>
          <a:prstGeom prst="rect">
            <a:avLst/>
          </a:prstGeom>
          <a:ln w="12700">
            <a:miter lim="400000"/>
          </a:ln>
        </p:spPr>
      </p:pic>
      <p:sp>
        <p:nvSpPr>
          <p:cNvPr id="140" name="Text 9"/>
          <p:cNvSpPr txBox="1"/>
          <p:nvPr/>
        </p:nvSpPr>
        <p:spPr>
          <a:xfrm>
            <a:off x="1197088" y="6135945"/>
            <a:ext cx="2159956" cy="2557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000"/>
              </a:lnSpc>
              <a:defRPr b="1">
                <a:solidFill>
                  <a:srgbClr val="3B3535"/>
                </a:solidFill>
                <a:latin typeface="Red Hat Text"/>
                <a:ea typeface="Red Hat Text"/>
                <a:cs typeface="Red Hat Text"/>
                <a:sym typeface="Red Hat Text"/>
              </a:defRPr>
            </a:lvl1pPr>
          </a:lstStyle>
          <a:p>
            <a:pPr/>
            <a:r>
              <a:t>Native Performance</a:t>
            </a:r>
          </a:p>
        </p:txBody>
      </p:sp>
      <p:sp>
        <p:nvSpPr>
          <p:cNvPr id="141" name="Text 10"/>
          <p:cNvSpPr txBox="1"/>
          <p:nvPr/>
        </p:nvSpPr>
        <p:spPr>
          <a:xfrm>
            <a:off x="1197088" y="6505753"/>
            <a:ext cx="6594885" cy="27609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a:solidFill>
                  <a:srgbClr val="3B3535"/>
                </a:solidFill>
                <a:latin typeface="Roboto Light"/>
                <a:ea typeface="Roboto Light"/>
                <a:cs typeface="Roboto Light"/>
                <a:sym typeface="Roboto Light"/>
              </a:defRPr>
            </a:lvl1pPr>
          </a:lstStyle>
          <a:p>
            <a:pPr/>
            <a:r>
              <a:t>Compiles directly to machine code, no JavaScript bridge needed.</a:t>
            </a:r>
          </a:p>
        </p:txBody>
      </p:sp>
      <p:sp>
        <p:nvSpPr>
          <p:cNvPr id="142" name="Text 11"/>
          <p:cNvSpPr txBox="1"/>
          <p:nvPr/>
        </p:nvSpPr>
        <p:spPr>
          <a:xfrm>
            <a:off x="625197" y="7168157"/>
            <a:ext cx="13380007" cy="83489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200"/>
              </a:lnSpc>
              <a:defRPr>
                <a:solidFill>
                  <a:srgbClr val="3B3535"/>
                </a:solidFill>
                <a:latin typeface="Roboto Light"/>
                <a:ea typeface="Roboto Light"/>
                <a:cs typeface="Roboto Light"/>
                <a:sym typeface="Roboto Light"/>
              </a:defRPr>
            </a:lvl1pPr>
          </a:lstStyle>
          <a:p>
            <a:pPr/>
            <a:r>
              <a:t>Flutter redefines UI development with its widget-centric approach. Its declarative framework and Dart language streamline the process. The Skia graphics engine guarantees a beautiful, consistent look. All elements are unified as widgets, ensuring high performance.</a:t>
            </a:r>
          </a:p>
        </p:txBody>
      </p:sp>
      <p:pic>
        <p:nvPicPr>
          <p:cNvPr id="143" name="Image" descr="Image"/>
          <p:cNvPicPr>
            <a:picLocks noChangeAspect="1"/>
          </p:cNvPicPr>
          <p:nvPr/>
        </p:nvPicPr>
        <p:blipFill>
          <a:blip r:embed="rId7">
            <a:extLst/>
          </a:blip>
          <a:stretch>
            <a:fillRect/>
          </a:stretch>
        </p:blipFill>
        <p:spPr>
          <a:xfrm>
            <a:off x="12147591" y="61841"/>
            <a:ext cx="2606860" cy="704315"/>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5" name="Text 0"/>
          <p:cNvSpPr txBox="1"/>
          <p:nvPr/>
        </p:nvSpPr>
        <p:spPr>
          <a:xfrm>
            <a:off x="672822" y="528637"/>
            <a:ext cx="11870805" cy="54926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4400"/>
              </a:lnSpc>
              <a:defRPr sz="3500">
                <a:solidFill>
                  <a:srgbClr val="1F1E1E"/>
                </a:solidFill>
                <a:latin typeface="Red Hat Text"/>
                <a:ea typeface="Red Hat Text"/>
                <a:cs typeface="Red Hat Text"/>
                <a:sym typeface="Red Hat Text"/>
              </a:defRPr>
            </a:lvl1pPr>
          </a:lstStyle>
          <a:p>
            <a:pPr/>
            <a:r>
              <a:t>Why Learn Flutter? </a:t>
            </a:r>
          </a:p>
        </p:txBody>
      </p:sp>
      <p:sp>
        <p:nvSpPr>
          <p:cNvPr id="146" name="Shape 1"/>
          <p:cNvSpPr/>
          <p:nvPr/>
        </p:nvSpPr>
        <p:spPr>
          <a:xfrm>
            <a:off x="672822" y="1478399"/>
            <a:ext cx="432436" cy="432435"/>
          </a:xfrm>
          <a:prstGeom prst="roundRect">
            <a:avLst>
              <a:gd name="adj" fmla="val 6668"/>
            </a:avLst>
          </a:prstGeom>
          <a:solidFill>
            <a:srgbClr val="F3E8E8"/>
          </a:solidFill>
          <a:ln w="12700">
            <a:miter lim="400000"/>
          </a:ln>
        </p:spPr>
        <p:txBody>
          <a:bodyPr lIns="45719" rIns="45719"/>
          <a:lstStyle/>
          <a:p>
            <a:pPr/>
          </a:p>
        </p:txBody>
      </p:sp>
      <p:sp>
        <p:nvSpPr>
          <p:cNvPr id="147" name="Text 2"/>
          <p:cNvSpPr txBox="1"/>
          <p:nvPr/>
        </p:nvSpPr>
        <p:spPr>
          <a:xfrm>
            <a:off x="808526" y="1525011"/>
            <a:ext cx="161027" cy="27469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100"/>
              </a:lnSpc>
              <a:defRPr sz="2100">
                <a:solidFill>
                  <a:srgbClr val="3B3535"/>
                </a:solidFill>
                <a:latin typeface="Red Hat Text"/>
                <a:ea typeface="Red Hat Text"/>
                <a:cs typeface="Red Hat Text"/>
                <a:sym typeface="Red Hat Text"/>
              </a:defRPr>
            </a:lvl1pPr>
          </a:lstStyle>
          <a:p>
            <a:pPr/>
            <a:r>
              <a:t>1</a:t>
            </a:r>
          </a:p>
        </p:txBody>
      </p:sp>
      <p:sp>
        <p:nvSpPr>
          <p:cNvPr id="148" name="Text 3"/>
          <p:cNvSpPr txBox="1"/>
          <p:nvPr/>
        </p:nvSpPr>
        <p:spPr>
          <a:xfrm>
            <a:off x="1268567" y="1455148"/>
            <a:ext cx="2299036"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b="1">
                <a:solidFill>
                  <a:srgbClr val="3B3535"/>
                </a:solidFill>
                <a:latin typeface="Red Hat Text"/>
                <a:ea typeface="Red Hat Text"/>
                <a:cs typeface="Red Hat Text"/>
                <a:sym typeface="Red Hat Text"/>
              </a:defRPr>
            </a:lvl1pPr>
          </a:lstStyle>
          <a:p>
            <a:pPr/>
            <a:r>
              <a:t>Hot Reload &amp; Restart</a:t>
            </a:r>
          </a:p>
        </p:txBody>
      </p:sp>
      <p:sp>
        <p:nvSpPr>
          <p:cNvPr id="149" name="Text 4"/>
          <p:cNvSpPr txBox="1"/>
          <p:nvPr/>
        </p:nvSpPr>
        <p:spPr>
          <a:xfrm>
            <a:off x="1268567" y="1853174"/>
            <a:ext cx="6734969" cy="2964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a:solidFill>
                  <a:srgbClr val="3B3535"/>
                </a:solidFill>
                <a:latin typeface="Roboto Light"/>
                <a:ea typeface="Roboto Light"/>
                <a:cs typeface="Roboto Light"/>
                <a:sym typeface="Roboto Light"/>
              </a:defRPr>
            </a:lvl1pPr>
          </a:lstStyle>
          <a:p>
            <a:pPr/>
            <a:r>
              <a:t>See code changes in milliseconds. Boosts iteration speed by 40%.</a:t>
            </a:r>
          </a:p>
        </p:txBody>
      </p:sp>
      <p:sp>
        <p:nvSpPr>
          <p:cNvPr id="150" name="Shape 5"/>
          <p:cNvSpPr/>
          <p:nvPr/>
        </p:nvSpPr>
        <p:spPr>
          <a:xfrm>
            <a:off x="672822" y="2634614"/>
            <a:ext cx="432436" cy="432436"/>
          </a:xfrm>
          <a:prstGeom prst="roundRect">
            <a:avLst>
              <a:gd name="adj" fmla="val 6668"/>
            </a:avLst>
          </a:prstGeom>
          <a:solidFill>
            <a:srgbClr val="F3E8E8"/>
          </a:solidFill>
          <a:ln w="12700">
            <a:miter lim="400000"/>
          </a:ln>
        </p:spPr>
        <p:txBody>
          <a:bodyPr lIns="45719" rIns="45719"/>
          <a:lstStyle/>
          <a:p>
            <a:pPr/>
          </a:p>
        </p:txBody>
      </p:sp>
      <p:sp>
        <p:nvSpPr>
          <p:cNvPr id="151" name="Text 6"/>
          <p:cNvSpPr txBox="1"/>
          <p:nvPr/>
        </p:nvSpPr>
        <p:spPr>
          <a:xfrm>
            <a:off x="808526" y="2681228"/>
            <a:ext cx="161027" cy="27469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100"/>
              </a:lnSpc>
              <a:defRPr sz="2100">
                <a:solidFill>
                  <a:srgbClr val="3B3535"/>
                </a:solidFill>
                <a:latin typeface="Red Hat Text"/>
                <a:ea typeface="Red Hat Text"/>
                <a:cs typeface="Red Hat Text"/>
                <a:sym typeface="Red Hat Text"/>
              </a:defRPr>
            </a:lvl1pPr>
          </a:lstStyle>
          <a:p>
            <a:pPr/>
            <a:r>
              <a:t>2</a:t>
            </a:r>
          </a:p>
        </p:txBody>
      </p:sp>
      <p:sp>
        <p:nvSpPr>
          <p:cNvPr id="152" name="Text 7"/>
          <p:cNvSpPr txBox="1"/>
          <p:nvPr/>
        </p:nvSpPr>
        <p:spPr>
          <a:xfrm>
            <a:off x="1268567" y="2611364"/>
            <a:ext cx="1854672"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b="1">
                <a:solidFill>
                  <a:srgbClr val="3B3535"/>
                </a:solidFill>
                <a:latin typeface="Red Hat Text"/>
                <a:ea typeface="Red Hat Text"/>
                <a:cs typeface="Red Hat Text"/>
                <a:sym typeface="Red Hat Text"/>
              </a:defRPr>
            </a:lvl1pPr>
          </a:lstStyle>
          <a:p>
            <a:pPr/>
            <a:r>
              <a:t>Single Codebase</a:t>
            </a:r>
          </a:p>
        </p:txBody>
      </p:sp>
      <p:sp>
        <p:nvSpPr>
          <p:cNvPr id="153" name="Text 8"/>
          <p:cNvSpPr txBox="1"/>
          <p:nvPr/>
        </p:nvSpPr>
        <p:spPr>
          <a:xfrm>
            <a:off x="1268567" y="3009390"/>
            <a:ext cx="6425890" cy="2964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a:solidFill>
                  <a:srgbClr val="3B3535"/>
                </a:solidFill>
                <a:latin typeface="Roboto Light"/>
                <a:ea typeface="Roboto Light"/>
                <a:cs typeface="Roboto Light"/>
                <a:sym typeface="Roboto Light"/>
              </a:defRPr>
            </a:lvl1pPr>
          </a:lstStyle>
          <a:p>
            <a:pPr/>
            <a:r>
              <a:t>Write once, deploy everywhere. Achieve up to 90% code reuse.</a:t>
            </a:r>
          </a:p>
        </p:txBody>
      </p:sp>
      <p:sp>
        <p:nvSpPr>
          <p:cNvPr id="154" name="Shape 9"/>
          <p:cNvSpPr/>
          <p:nvPr/>
        </p:nvSpPr>
        <p:spPr>
          <a:xfrm>
            <a:off x="672822" y="3790831"/>
            <a:ext cx="432436" cy="432436"/>
          </a:xfrm>
          <a:prstGeom prst="roundRect">
            <a:avLst>
              <a:gd name="adj" fmla="val 6668"/>
            </a:avLst>
          </a:prstGeom>
          <a:solidFill>
            <a:srgbClr val="F3E8E8"/>
          </a:solidFill>
          <a:ln w="12700">
            <a:miter lim="400000"/>
          </a:ln>
        </p:spPr>
        <p:txBody>
          <a:bodyPr lIns="45719" rIns="45719"/>
          <a:lstStyle/>
          <a:p>
            <a:pPr/>
          </a:p>
        </p:txBody>
      </p:sp>
      <p:sp>
        <p:nvSpPr>
          <p:cNvPr id="155" name="Text 10"/>
          <p:cNvSpPr txBox="1"/>
          <p:nvPr/>
        </p:nvSpPr>
        <p:spPr>
          <a:xfrm>
            <a:off x="808526" y="3837444"/>
            <a:ext cx="161027" cy="27469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100"/>
              </a:lnSpc>
              <a:defRPr sz="2100">
                <a:solidFill>
                  <a:srgbClr val="3B3535"/>
                </a:solidFill>
                <a:latin typeface="Red Hat Text"/>
                <a:ea typeface="Red Hat Text"/>
                <a:cs typeface="Red Hat Text"/>
                <a:sym typeface="Red Hat Text"/>
              </a:defRPr>
            </a:lvl1pPr>
          </a:lstStyle>
          <a:p>
            <a:pPr/>
            <a:r>
              <a:t>3</a:t>
            </a:r>
          </a:p>
        </p:txBody>
      </p:sp>
      <p:sp>
        <p:nvSpPr>
          <p:cNvPr id="156" name="Text 11"/>
          <p:cNvSpPr txBox="1"/>
          <p:nvPr/>
        </p:nvSpPr>
        <p:spPr>
          <a:xfrm>
            <a:off x="1268567" y="3767580"/>
            <a:ext cx="1512219"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b="1">
                <a:solidFill>
                  <a:srgbClr val="3B3535"/>
                </a:solidFill>
                <a:latin typeface="Red Hat Text"/>
                <a:ea typeface="Red Hat Text"/>
                <a:cs typeface="Red Hat Text"/>
                <a:sym typeface="Red Hat Text"/>
              </a:defRPr>
            </a:lvl1pPr>
          </a:lstStyle>
          <a:p>
            <a:pPr/>
            <a:r>
              <a:t>Expressive UI</a:t>
            </a:r>
          </a:p>
        </p:txBody>
      </p:sp>
      <p:sp>
        <p:nvSpPr>
          <p:cNvPr id="157" name="Text 12"/>
          <p:cNvSpPr txBox="1"/>
          <p:nvPr/>
        </p:nvSpPr>
        <p:spPr>
          <a:xfrm>
            <a:off x="1268567" y="4165606"/>
            <a:ext cx="6221847" cy="2964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a:solidFill>
                  <a:srgbClr val="3B3535"/>
                </a:solidFill>
                <a:latin typeface="Roboto Light"/>
                <a:ea typeface="Roboto Light"/>
                <a:cs typeface="Roboto Light"/>
                <a:sym typeface="Roboto Light"/>
              </a:defRPr>
            </a:lvl1pPr>
          </a:lstStyle>
          <a:p>
            <a:pPr/>
            <a:r>
              <a:t>Create rich, customisable widgets and fluid animations easily.</a:t>
            </a:r>
          </a:p>
        </p:txBody>
      </p:sp>
      <p:sp>
        <p:nvSpPr>
          <p:cNvPr id="158" name="Shape 13"/>
          <p:cNvSpPr/>
          <p:nvPr/>
        </p:nvSpPr>
        <p:spPr>
          <a:xfrm>
            <a:off x="672822" y="4947046"/>
            <a:ext cx="432436" cy="432436"/>
          </a:xfrm>
          <a:prstGeom prst="roundRect">
            <a:avLst>
              <a:gd name="adj" fmla="val 6668"/>
            </a:avLst>
          </a:prstGeom>
          <a:solidFill>
            <a:srgbClr val="F3E8E8"/>
          </a:solidFill>
          <a:ln w="12700">
            <a:miter lim="400000"/>
          </a:ln>
        </p:spPr>
        <p:txBody>
          <a:bodyPr lIns="45719" rIns="45719"/>
          <a:lstStyle/>
          <a:p>
            <a:pPr/>
          </a:p>
        </p:txBody>
      </p:sp>
      <p:sp>
        <p:nvSpPr>
          <p:cNvPr id="159" name="Text 14"/>
          <p:cNvSpPr txBox="1"/>
          <p:nvPr/>
        </p:nvSpPr>
        <p:spPr>
          <a:xfrm>
            <a:off x="808526" y="4993659"/>
            <a:ext cx="161027" cy="27469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100"/>
              </a:lnSpc>
              <a:defRPr sz="2100">
                <a:solidFill>
                  <a:srgbClr val="3B3535"/>
                </a:solidFill>
                <a:latin typeface="Red Hat Text"/>
                <a:ea typeface="Red Hat Text"/>
                <a:cs typeface="Red Hat Text"/>
                <a:sym typeface="Red Hat Text"/>
              </a:defRPr>
            </a:lvl1pPr>
          </a:lstStyle>
          <a:p>
            <a:pPr/>
            <a:r>
              <a:t>4</a:t>
            </a:r>
          </a:p>
        </p:txBody>
      </p:sp>
      <p:sp>
        <p:nvSpPr>
          <p:cNvPr id="160" name="Text 15"/>
          <p:cNvSpPr txBox="1"/>
          <p:nvPr/>
        </p:nvSpPr>
        <p:spPr>
          <a:xfrm>
            <a:off x="1268567" y="4923796"/>
            <a:ext cx="2069989"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b="1">
                <a:solidFill>
                  <a:srgbClr val="3B3535"/>
                </a:solidFill>
                <a:latin typeface="Red Hat Text"/>
                <a:ea typeface="Red Hat Text"/>
                <a:cs typeface="Red Hat Text"/>
                <a:sym typeface="Red Hat Text"/>
              </a:defRPr>
            </a:lvl1pPr>
          </a:lstStyle>
          <a:p>
            <a:pPr/>
            <a:r>
              <a:t>Strong Community</a:t>
            </a:r>
          </a:p>
        </p:txBody>
      </p:sp>
      <p:sp>
        <p:nvSpPr>
          <p:cNvPr id="161" name="Text 16"/>
          <p:cNvSpPr txBox="1"/>
          <p:nvPr/>
        </p:nvSpPr>
        <p:spPr>
          <a:xfrm>
            <a:off x="1268567" y="5321821"/>
            <a:ext cx="7225990" cy="2964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a:solidFill>
                  <a:srgbClr val="3B3535"/>
                </a:solidFill>
                <a:latin typeface="Roboto Light"/>
                <a:ea typeface="Roboto Light"/>
                <a:cs typeface="Roboto Light"/>
                <a:sym typeface="Roboto Light"/>
              </a:defRPr>
            </a:lvl1pPr>
          </a:lstStyle>
          <a:p>
            <a:pPr/>
            <a:r>
              <a:t>Over 2.6 million developers. Extensive package ecosystem on pub.dev.</a:t>
            </a:r>
          </a:p>
        </p:txBody>
      </p:sp>
      <p:sp>
        <p:nvSpPr>
          <p:cNvPr id="162" name="Shape 17"/>
          <p:cNvSpPr/>
          <p:nvPr/>
        </p:nvSpPr>
        <p:spPr>
          <a:xfrm>
            <a:off x="672822" y="6103263"/>
            <a:ext cx="432436" cy="432436"/>
          </a:xfrm>
          <a:prstGeom prst="roundRect">
            <a:avLst>
              <a:gd name="adj" fmla="val 6668"/>
            </a:avLst>
          </a:prstGeom>
          <a:solidFill>
            <a:srgbClr val="F3E8E8"/>
          </a:solidFill>
          <a:ln w="12700">
            <a:miter lim="400000"/>
          </a:ln>
        </p:spPr>
        <p:txBody>
          <a:bodyPr lIns="45719" rIns="45719"/>
          <a:lstStyle/>
          <a:p>
            <a:pPr/>
          </a:p>
        </p:txBody>
      </p:sp>
      <p:sp>
        <p:nvSpPr>
          <p:cNvPr id="163" name="Text 18"/>
          <p:cNvSpPr txBox="1"/>
          <p:nvPr/>
        </p:nvSpPr>
        <p:spPr>
          <a:xfrm>
            <a:off x="808526" y="6149876"/>
            <a:ext cx="161027" cy="274696"/>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ctr">
              <a:lnSpc>
                <a:spcPts val="2100"/>
              </a:lnSpc>
              <a:defRPr sz="2100">
                <a:solidFill>
                  <a:srgbClr val="3B3535"/>
                </a:solidFill>
                <a:latin typeface="Red Hat Text"/>
                <a:ea typeface="Red Hat Text"/>
                <a:cs typeface="Red Hat Text"/>
                <a:sym typeface="Red Hat Text"/>
              </a:defRPr>
            </a:lvl1pPr>
          </a:lstStyle>
          <a:p>
            <a:pPr/>
            <a:r>
              <a:t>5</a:t>
            </a:r>
          </a:p>
        </p:txBody>
      </p:sp>
      <p:sp>
        <p:nvSpPr>
          <p:cNvPr id="164" name="Text 19"/>
          <p:cNvSpPr txBox="1"/>
          <p:nvPr/>
        </p:nvSpPr>
        <p:spPr>
          <a:xfrm>
            <a:off x="1268567" y="6080012"/>
            <a:ext cx="2743734"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b="1">
                <a:solidFill>
                  <a:srgbClr val="3B3535"/>
                </a:solidFill>
                <a:latin typeface="Red Hat Text"/>
                <a:ea typeface="Red Hat Text"/>
                <a:cs typeface="Red Hat Text"/>
                <a:sym typeface="Red Hat Text"/>
              </a:defRPr>
            </a:lvl1pPr>
          </a:lstStyle>
          <a:p>
            <a:pPr/>
            <a:r>
              <a:t>Excellent Documentation</a:t>
            </a:r>
          </a:p>
        </p:txBody>
      </p:sp>
      <p:sp>
        <p:nvSpPr>
          <p:cNvPr id="165" name="Text 20"/>
          <p:cNvSpPr txBox="1"/>
          <p:nvPr/>
        </p:nvSpPr>
        <p:spPr>
          <a:xfrm>
            <a:off x="1268567" y="6478037"/>
            <a:ext cx="5667314" cy="2964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400"/>
              </a:lnSpc>
              <a:defRPr>
                <a:solidFill>
                  <a:srgbClr val="3B3535"/>
                </a:solidFill>
                <a:latin typeface="Roboto Light"/>
                <a:ea typeface="Roboto Light"/>
                <a:cs typeface="Roboto Light"/>
                <a:sym typeface="Roboto Light"/>
              </a:defRPr>
            </a:lvl1pPr>
          </a:lstStyle>
          <a:p>
            <a:pPr/>
            <a:r>
              <a:t>Comprehensive guides and active support from Google.</a:t>
            </a:r>
          </a:p>
        </p:txBody>
      </p:sp>
      <p:sp>
        <p:nvSpPr>
          <p:cNvPr id="166" name="Text 21"/>
          <p:cNvSpPr txBox="1"/>
          <p:nvPr/>
        </p:nvSpPr>
        <p:spPr>
          <a:xfrm>
            <a:off x="672822" y="7091243"/>
            <a:ext cx="13284757" cy="90601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400"/>
              </a:lnSpc>
              <a:defRPr>
                <a:solidFill>
                  <a:srgbClr val="3B3535"/>
                </a:solidFill>
                <a:latin typeface="Roboto Light"/>
                <a:ea typeface="Roboto Light"/>
                <a:cs typeface="Roboto Light"/>
                <a:sym typeface="Roboto Light"/>
              </a:defRPr>
            </a:lvl1pPr>
          </a:lstStyle>
          <a:p>
            <a:pPr/>
            <a:r>
              <a:t>Learning Flutter empowers developers with unmatched productivity. Features like Hot Reload drastically speed up development. The single codebase saves time and effort. Its rich UI capabilities, strong community, and excellent documentation make it a top choice.</a:t>
            </a:r>
          </a:p>
        </p:txBody>
      </p:sp>
      <p:pic>
        <p:nvPicPr>
          <p:cNvPr id="167" name="Image" descr="Image"/>
          <p:cNvPicPr>
            <a:picLocks noChangeAspect="1"/>
          </p:cNvPicPr>
          <p:nvPr/>
        </p:nvPicPr>
        <p:blipFill>
          <a:blip r:embed="rId2">
            <a:extLst/>
          </a:blip>
          <a:stretch>
            <a:fillRect/>
          </a:stretch>
        </p:blipFill>
        <p:spPr>
          <a:xfrm>
            <a:off x="12147591" y="61841"/>
            <a:ext cx="2606860" cy="704315"/>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Text 0"/>
          <p:cNvSpPr txBox="1"/>
          <p:nvPr/>
        </p:nvSpPr>
        <p:spPr>
          <a:xfrm>
            <a:off x="587097" y="461248"/>
            <a:ext cx="7584697" cy="47662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800"/>
              </a:lnSpc>
              <a:defRPr sz="3100">
                <a:solidFill>
                  <a:srgbClr val="1F1E1E"/>
                </a:solidFill>
                <a:latin typeface="Red Hat Text"/>
                <a:ea typeface="Red Hat Text"/>
                <a:cs typeface="Red Hat Text"/>
                <a:sym typeface="Red Hat Text"/>
              </a:defRPr>
            </a:lvl1pPr>
          </a:lstStyle>
          <a:p>
            <a:pPr/>
            <a:r>
              <a:t>Why Choose Flutter? Business Advantages</a:t>
            </a:r>
          </a:p>
        </p:txBody>
      </p:sp>
      <p:sp>
        <p:nvSpPr>
          <p:cNvPr id="170" name="Text 1"/>
          <p:cNvSpPr txBox="1"/>
          <p:nvPr/>
        </p:nvSpPr>
        <p:spPr>
          <a:xfrm>
            <a:off x="587097" y="1373742"/>
            <a:ext cx="2396815" cy="2456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900"/>
              </a:lnSpc>
              <a:defRPr b="1">
                <a:solidFill>
                  <a:srgbClr val="1F1E1E"/>
                </a:solidFill>
                <a:latin typeface="Red Hat Text"/>
                <a:ea typeface="Red Hat Text"/>
                <a:cs typeface="Red Hat Text"/>
                <a:sym typeface="Red Hat Text"/>
              </a:defRPr>
            </a:lvl1pPr>
          </a:lstStyle>
          <a:p>
            <a:pPr/>
            <a:r>
              <a:t>Faster Time-to-Market</a:t>
            </a:r>
          </a:p>
        </p:txBody>
      </p:sp>
      <p:sp>
        <p:nvSpPr>
          <p:cNvPr id="171" name="Text 2"/>
          <p:cNvSpPr txBox="1"/>
          <p:nvPr/>
        </p:nvSpPr>
        <p:spPr>
          <a:xfrm>
            <a:off x="587097" y="1787961"/>
            <a:ext cx="5807175" cy="26593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100"/>
              </a:lnSpc>
              <a:defRPr>
                <a:solidFill>
                  <a:srgbClr val="3B3535"/>
                </a:solidFill>
                <a:latin typeface="Roboto Light"/>
                <a:ea typeface="Roboto Light"/>
                <a:cs typeface="Roboto Light"/>
                <a:sym typeface="Roboto Light"/>
              </a:defRPr>
            </a:lvl1pPr>
          </a:lstStyle>
          <a:p>
            <a:pPr/>
            <a:r>
              <a:t>Accelerates development by 30-50% compared to native.</a:t>
            </a:r>
          </a:p>
        </p:txBody>
      </p:sp>
      <p:sp>
        <p:nvSpPr>
          <p:cNvPr id="172" name="Text 3"/>
          <p:cNvSpPr txBox="1"/>
          <p:nvPr/>
        </p:nvSpPr>
        <p:spPr>
          <a:xfrm>
            <a:off x="587097" y="2223967"/>
            <a:ext cx="3175707" cy="2456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900"/>
              </a:lnSpc>
              <a:defRPr b="1">
                <a:solidFill>
                  <a:srgbClr val="1F1E1E"/>
                </a:solidFill>
                <a:latin typeface="Red Hat Text"/>
                <a:ea typeface="Red Hat Text"/>
                <a:cs typeface="Red Hat Text"/>
                <a:sym typeface="Red Hat Text"/>
              </a:defRPr>
            </a:lvl1pPr>
          </a:lstStyle>
          <a:p>
            <a:pPr/>
            <a:r>
              <a:t>Reduced Development Costs</a:t>
            </a:r>
          </a:p>
        </p:txBody>
      </p:sp>
      <p:sp>
        <p:nvSpPr>
          <p:cNvPr id="173" name="Text 4"/>
          <p:cNvSpPr txBox="1"/>
          <p:nvPr/>
        </p:nvSpPr>
        <p:spPr>
          <a:xfrm>
            <a:off x="587097" y="2638187"/>
            <a:ext cx="5925716" cy="26593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100"/>
              </a:lnSpc>
              <a:defRPr>
                <a:solidFill>
                  <a:srgbClr val="3B3535"/>
                </a:solidFill>
                <a:latin typeface="Roboto Light"/>
                <a:ea typeface="Roboto Light"/>
                <a:cs typeface="Roboto Light"/>
                <a:sym typeface="Roboto Light"/>
              </a:defRPr>
            </a:lvl1pPr>
          </a:lstStyle>
          <a:p>
            <a:pPr/>
            <a:r>
              <a:t>Fewer developers needed due to cross-platform efficiency.</a:t>
            </a:r>
          </a:p>
        </p:txBody>
      </p:sp>
      <p:sp>
        <p:nvSpPr>
          <p:cNvPr id="174" name="Text 5"/>
          <p:cNvSpPr txBox="1"/>
          <p:nvPr/>
        </p:nvSpPr>
        <p:spPr>
          <a:xfrm>
            <a:off x="587097" y="3074193"/>
            <a:ext cx="1867062" cy="2456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900"/>
              </a:lnSpc>
              <a:defRPr b="1">
                <a:solidFill>
                  <a:srgbClr val="1F1E1E"/>
                </a:solidFill>
                <a:latin typeface="Red Hat Text"/>
                <a:ea typeface="Red Hat Text"/>
                <a:cs typeface="Red Hat Text"/>
                <a:sym typeface="Red Hat Text"/>
              </a:defRPr>
            </a:lvl1pPr>
          </a:lstStyle>
          <a:p>
            <a:pPr/>
            <a:r>
              <a:t>Consistent UI/UX</a:t>
            </a:r>
          </a:p>
        </p:txBody>
      </p:sp>
      <p:sp>
        <p:nvSpPr>
          <p:cNvPr id="175" name="Text 6"/>
          <p:cNvSpPr txBox="1"/>
          <p:nvPr/>
        </p:nvSpPr>
        <p:spPr>
          <a:xfrm>
            <a:off x="587097" y="3488411"/>
            <a:ext cx="6030752" cy="26593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100"/>
              </a:lnSpc>
              <a:defRPr>
                <a:solidFill>
                  <a:srgbClr val="3B3535"/>
                </a:solidFill>
                <a:latin typeface="Roboto Light"/>
                <a:ea typeface="Roboto Light"/>
                <a:cs typeface="Roboto Light"/>
                <a:sym typeface="Roboto Light"/>
              </a:defRPr>
            </a:lvl1pPr>
          </a:lstStyle>
          <a:p>
            <a:pPr/>
            <a:r>
              <a:t>Ensures brand consistency across all platforms seamlessly.</a:t>
            </a:r>
          </a:p>
        </p:txBody>
      </p:sp>
      <p:sp>
        <p:nvSpPr>
          <p:cNvPr id="176" name="Text 7"/>
          <p:cNvSpPr txBox="1"/>
          <p:nvPr/>
        </p:nvSpPr>
        <p:spPr>
          <a:xfrm>
            <a:off x="566862" y="3924420"/>
            <a:ext cx="1143534" cy="24561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900"/>
              </a:lnSpc>
              <a:defRPr b="1">
                <a:solidFill>
                  <a:srgbClr val="1F1E1E"/>
                </a:solidFill>
                <a:latin typeface="Red Hat Text"/>
                <a:ea typeface="Red Hat Text"/>
                <a:cs typeface="Red Hat Text"/>
                <a:sym typeface="Red Hat Text"/>
              </a:defRPr>
            </a:lvl1pPr>
          </a:lstStyle>
          <a:p>
            <a:pPr/>
            <a:r>
              <a:t>Scalability</a:t>
            </a:r>
          </a:p>
        </p:txBody>
      </p:sp>
      <p:sp>
        <p:nvSpPr>
          <p:cNvPr id="177" name="Text 8"/>
          <p:cNvSpPr txBox="1"/>
          <p:nvPr/>
        </p:nvSpPr>
        <p:spPr>
          <a:xfrm>
            <a:off x="566862" y="4338639"/>
            <a:ext cx="6006307" cy="26593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100"/>
              </a:lnSpc>
              <a:defRPr>
                <a:solidFill>
                  <a:srgbClr val="3B3535"/>
                </a:solidFill>
                <a:latin typeface="Roboto Light"/>
                <a:ea typeface="Roboto Light"/>
                <a:cs typeface="Roboto Light"/>
                <a:sym typeface="Roboto Light"/>
              </a:defRPr>
            </a:lvl1pPr>
          </a:lstStyle>
          <a:p>
            <a:pPr/>
            <a:r>
              <a:t>Supports complex applications and large user bases easily.</a:t>
            </a:r>
          </a:p>
        </p:txBody>
      </p:sp>
      <p:sp>
        <p:nvSpPr>
          <p:cNvPr id="178" name="Text 9"/>
          <p:cNvSpPr txBox="1"/>
          <p:nvPr/>
        </p:nvSpPr>
        <p:spPr>
          <a:xfrm>
            <a:off x="566862" y="4774644"/>
            <a:ext cx="1396803" cy="2456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1900"/>
              </a:lnSpc>
              <a:defRPr b="1">
                <a:solidFill>
                  <a:srgbClr val="1F1E1E"/>
                </a:solidFill>
                <a:latin typeface="Red Hat Text"/>
                <a:ea typeface="Red Hat Text"/>
                <a:cs typeface="Red Hat Text"/>
                <a:sym typeface="Red Hat Text"/>
              </a:defRPr>
            </a:lvl1pPr>
          </a:lstStyle>
          <a:p>
            <a:pPr/>
            <a:r>
              <a:t>Future-Proof</a:t>
            </a:r>
          </a:p>
        </p:txBody>
      </p:sp>
      <p:sp>
        <p:nvSpPr>
          <p:cNvPr id="179" name="Text 10"/>
          <p:cNvSpPr txBox="1"/>
          <p:nvPr/>
        </p:nvSpPr>
        <p:spPr>
          <a:xfrm>
            <a:off x="566862" y="5188863"/>
            <a:ext cx="6086786" cy="26593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100"/>
              </a:lnSpc>
              <a:defRPr>
                <a:solidFill>
                  <a:srgbClr val="3B3535"/>
                </a:solidFill>
                <a:latin typeface="Roboto Light"/>
                <a:ea typeface="Roboto Light"/>
                <a:cs typeface="Roboto Light"/>
                <a:sym typeface="Roboto Light"/>
              </a:defRPr>
            </a:lvl1pPr>
          </a:lstStyle>
          <a:p>
            <a:pPr/>
            <a:r>
              <a:t>Backed by Google, continuously evolving with new features.</a:t>
            </a:r>
          </a:p>
        </p:txBody>
      </p:sp>
      <p:pic>
        <p:nvPicPr>
          <p:cNvPr id="180" name="Image 0" descr="Image 0"/>
          <p:cNvPicPr>
            <a:picLocks noChangeAspect="1"/>
          </p:cNvPicPr>
          <p:nvPr/>
        </p:nvPicPr>
        <p:blipFill>
          <a:blip r:embed="rId2">
            <a:extLst/>
          </a:blip>
          <a:stretch>
            <a:fillRect/>
          </a:stretch>
        </p:blipFill>
        <p:spPr>
          <a:xfrm>
            <a:off x="7700509" y="1811138"/>
            <a:ext cx="6523554" cy="4463416"/>
          </a:xfrm>
          <a:prstGeom prst="rect">
            <a:avLst/>
          </a:prstGeom>
          <a:ln w="12700">
            <a:miter lim="400000"/>
          </a:ln>
        </p:spPr>
      </p:pic>
      <p:sp>
        <p:nvSpPr>
          <p:cNvPr id="181" name="Text 11"/>
          <p:cNvSpPr txBox="1"/>
          <p:nvPr/>
        </p:nvSpPr>
        <p:spPr>
          <a:xfrm>
            <a:off x="587096" y="6637197"/>
            <a:ext cx="13456208" cy="53263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100"/>
              </a:lnSpc>
              <a:defRPr>
                <a:solidFill>
                  <a:srgbClr val="3B3535"/>
                </a:solidFill>
                <a:latin typeface="Roboto Light"/>
                <a:ea typeface="Roboto Light"/>
                <a:cs typeface="Roboto Light"/>
                <a:sym typeface="Roboto Light"/>
              </a:defRPr>
            </a:lvl1pPr>
          </a:lstStyle>
          <a:p>
            <a:pPr/>
            <a:r>
              <a:t>Flutter offers significant business advantages. It speeds up time-to-market and reduces development costs. Businesses benefit from consistent UI/UX across devices. Its scalability and Google backing ensure a future-proof investment for any project.</a:t>
            </a:r>
          </a:p>
        </p:txBody>
      </p:sp>
      <p:pic>
        <p:nvPicPr>
          <p:cNvPr id="182" name="Image" descr="Image"/>
          <p:cNvPicPr>
            <a:picLocks noChangeAspect="1"/>
          </p:cNvPicPr>
          <p:nvPr/>
        </p:nvPicPr>
        <p:blipFill>
          <a:blip r:embed="rId3">
            <a:extLst/>
          </a:blip>
          <a:stretch>
            <a:fillRect/>
          </a:stretch>
        </p:blipFill>
        <p:spPr>
          <a:xfrm>
            <a:off x="12147591" y="61841"/>
            <a:ext cx="2606860" cy="704315"/>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Text 0"/>
          <p:cNvSpPr txBox="1"/>
          <p:nvPr/>
        </p:nvSpPr>
        <p:spPr>
          <a:xfrm>
            <a:off x="837723" y="738664"/>
            <a:ext cx="11411894" cy="68731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5500"/>
              </a:lnSpc>
              <a:defRPr sz="4400">
                <a:solidFill>
                  <a:srgbClr val="1F1E1E"/>
                </a:solidFill>
                <a:latin typeface="Red Hat Text"/>
                <a:ea typeface="Red Hat Text"/>
                <a:cs typeface="Red Hat Text"/>
                <a:sym typeface="Red Hat Text"/>
              </a:defRPr>
            </a:lvl1pPr>
          </a:lstStyle>
          <a:p>
            <a:pPr/>
            <a:r>
              <a:t>Diverse Applications of Flutter: Beyond Mobile</a:t>
            </a:r>
          </a:p>
        </p:txBody>
      </p:sp>
      <p:sp>
        <p:nvSpPr>
          <p:cNvPr id="185" name="Text 1"/>
          <p:cNvSpPr txBox="1"/>
          <p:nvPr/>
        </p:nvSpPr>
        <p:spPr>
          <a:xfrm>
            <a:off x="3025841" y="2334338"/>
            <a:ext cx="1663316" cy="33857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r">
              <a:lnSpc>
                <a:spcPts val="2700"/>
              </a:lnSpc>
              <a:defRPr b="1" sz="2200">
                <a:solidFill>
                  <a:srgbClr val="3B3535"/>
                </a:solidFill>
                <a:latin typeface="Red Hat Text"/>
                <a:ea typeface="Red Hat Text"/>
                <a:cs typeface="Red Hat Text"/>
                <a:sym typeface="Red Hat Text"/>
              </a:defRPr>
            </a:lvl1pPr>
          </a:lstStyle>
          <a:p>
            <a:pPr/>
            <a:r>
              <a:t>Mobile Apps</a:t>
            </a:r>
          </a:p>
        </p:txBody>
      </p:sp>
      <p:sp>
        <p:nvSpPr>
          <p:cNvPr id="186" name="Text 2"/>
          <p:cNvSpPr txBox="1"/>
          <p:nvPr/>
        </p:nvSpPr>
        <p:spPr>
          <a:xfrm>
            <a:off x="837723" y="2829878"/>
            <a:ext cx="3851435" cy="73837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r">
              <a:lnSpc>
                <a:spcPts val="3000"/>
              </a:lnSpc>
              <a:defRPr>
                <a:solidFill>
                  <a:srgbClr val="3B3535"/>
                </a:solidFill>
                <a:latin typeface="Roboto Light"/>
                <a:ea typeface="Roboto Light"/>
                <a:cs typeface="Roboto Light"/>
                <a:sym typeface="Roboto Light"/>
              </a:defRPr>
            </a:lvl1pPr>
          </a:lstStyle>
          <a:p>
            <a:pPr/>
            <a:r>
              <a:t>iOS and Android (e.g., e-commerce, utility apps).</a:t>
            </a:r>
          </a:p>
        </p:txBody>
      </p:sp>
      <p:pic>
        <p:nvPicPr>
          <p:cNvPr id="187" name="Image 0" descr="Image 0"/>
          <p:cNvPicPr>
            <a:picLocks noChangeAspect="1"/>
          </p:cNvPicPr>
          <p:nvPr/>
        </p:nvPicPr>
        <p:blipFill>
          <a:blip r:embed="rId2">
            <a:extLst/>
          </a:blip>
          <a:stretch>
            <a:fillRect/>
          </a:stretch>
        </p:blipFill>
        <p:spPr>
          <a:xfrm>
            <a:off x="5048131" y="1921430"/>
            <a:ext cx="4534138" cy="4534139"/>
          </a:xfrm>
          <a:prstGeom prst="rect">
            <a:avLst/>
          </a:prstGeom>
          <a:ln w="12700">
            <a:miter lim="400000"/>
          </a:ln>
        </p:spPr>
      </p:pic>
      <p:pic>
        <p:nvPicPr>
          <p:cNvPr id="188" name="Image 1" descr="Image 1"/>
          <p:cNvPicPr>
            <a:picLocks noChangeAspect="1"/>
          </p:cNvPicPr>
          <p:nvPr/>
        </p:nvPicPr>
        <p:blipFill>
          <a:blip r:embed="rId3">
            <a:extLst/>
          </a:blip>
          <a:stretch>
            <a:fillRect/>
          </a:stretch>
        </p:blipFill>
        <p:spPr>
          <a:xfrm>
            <a:off x="5852159" y="3031807"/>
            <a:ext cx="358141" cy="447676"/>
          </a:xfrm>
          <a:prstGeom prst="rect">
            <a:avLst/>
          </a:prstGeom>
          <a:ln w="12700">
            <a:miter lim="400000"/>
          </a:ln>
        </p:spPr>
      </p:pic>
      <p:sp>
        <p:nvSpPr>
          <p:cNvPr id="189" name="Text 3"/>
          <p:cNvSpPr txBox="1"/>
          <p:nvPr/>
        </p:nvSpPr>
        <p:spPr>
          <a:xfrm>
            <a:off x="9941242" y="1926669"/>
            <a:ext cx="1880916" cy="33857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b="1" sz="2200">
                <a:solidFill>
                  <a:srgbClr val="3B3535"/>
                </a:solidFill>
                <a:latin typeface="Red Hat Text"/>
                <a:ea typeface="Red Hat Text"/>
                <a:cs typeface="Red Hat Text"/>
                <a:sym typeface="Red Hat Text"/>
              </a:defRPr>
            </a:lvl1pPr>
          </a:lstStyle>
          <a:p>
            <a:pPr/>
            <a:r>
              <a:t>Desktop Apps</a:t>
            </a:r>
          </a:p>
        </p:txBody>
      </p:sp>
      <p:sp>
        <p:nvSpPr>
          <p:cNvPr id="190" name="Text 4"/>
          <p:cNvSpPr txBox="1"/>
          <p:nvPr/>
        </p:nvSpPr>
        <p:spPr>
          <a:xfrm>
            <a:off x="9941242" y="2422207"/>
            <a:ext cx="3851435" cy="73837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a:solidFill>
                  <a:srgbClr val="3B3535"/>
                </a:solidFill>
                <a:latin typeface="Roboto Light"/>
                <a:ea typeface="Roboto Light"/>
                <a:cs typeface="Roboto Light"/>
                <a:sym typeface="Roboto Light"/>
              </a:defRPr>
            </a:lvl1pPr>
          </a:lstStyle>
          <a:p>
            <a:pPr/>
            <a:r>
              <a:t>Windows, macOS, and Linux desktop applications.</a:t>
            </a:r>
          </a:p>
        </p:txBody>
      </p:sp>
      <p:pic>
        <p:nvPicPr>
          <p:cNvPr id="191" name="Image 2" descr="Image 2"/>
          <p:cNvPicPr>
            <a:picLocks noChangeAspect="1"/>
          </p:cNvPicPr>
          <p:nvPr/>
        </p:nvPicPr>
        <p:blipFill>
          <a:blip r:embed="rId4">
            <a:extLst/>
          </a:blip>
          <a:stretch>
            <a:fillRect/>
          </a:stretch>
        </p:blipFill>
        <p:spPr>
          <a:xfrm>
            <a:off x="5048131" y="1921430"/>
            <a:ext cx="4534138" cy="4534139"/>
          </a:xfrm>
          <a:prstGeom prst="rect">
            <a:avLst/>
          </a:prstGeom>
          <a:ln w="12700">
            <a:miter lim="400000"/>
          </a:ln>
        </p:spPr>
      </p:pic>
      <p:pic>
        <p:nvPicPr>
          <p:cNvPr id="192" name="Image 3" descr="Image 3"/>
          <p:cNvPicPr>
            <a:picLocks noChangeAspect="1"/>
          </p:cNvPicPr>
          <p:nvPr/>
        </p:nvPicPr>
        <p:blipFill>
          <a:blip r:embed="rId5">
            <a:extLst/>
          </a:blip>
          <a:stretch>
            <a:fillRect/>
          </a:stretch>
        </p:blipFill>
        <p:spPr>
          <a:xfrm>
            <a:off x="7626429" y="2455306"/>
            <a:ext cx="358141" cy="447676"/>
          </a:xfrm>
          <a:prstGeom prst="rect">
            <a:avLst/>
          </a:prstGeom>
          <a:ln w="12700">
            <a:miter lim="400000"/>
          </a:ln>
        </p:spPr>
      </p:pic>
      <p:sp>
        <p:nvSpPr>
          <p:cNvPr id="193" name="Text 5"/>
          <p:cNvSpPr txBox="1"/>
          <p:nvPr/>
        </p:nvSpPr>
        <p:spPr>
          <a:xfrm>
            <a:off x="10061019" y="3557706"/>
            <a:ext cx="2341489" cy="338578"/>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b="1" sz="2200">
                <a:solidFill>
                  <a:srgbClr val="3B3535"/>
                </a:solidFill>
                <a:latin typeface="Red Hat Text"/>
                <a:ea typeface="Red Hat Text"/>
                <a:cs typeface="Red Hat Text"/>
                <a:sym typeface="Red Hat Text"/>
              </a:defRPr>
            </a:lvl1pPr>
          </a:lstStyle>
          <a:p>
            <a:pPr/>
            <a:r>
              <a:t>Web Applications</a:t>
            </a:r>
          </a:p>
        </p:txBody>
      </p:sp>
      <p:sp>
        <p:nvSpPr>
          <p:cNvPr id="194" name="Text 6"/>
          <p:cNvSpPr txBox="1"/>
          <p:nvPr/>
        </p:nvSpPr>
        <p:spPr>
          <a:xfrm>
            <a:off x="10061019" y="4053244"/>
            <a:ext cx="3731658" cy="73837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a:solidFill>
                  <a:srgbClr val="3B3535"/>
                </a:solidFill>
                <a:latin typeface="Roboto Light"/>
                <a:ea typeface="Roboto Light"/>
                <a:cs typeface="Roboto Light"/>
                <a:sym typeface="Roboto Light"/>
              </a:defRPr>
            </a:lvl1pPr>
          </a:lstStyle>
          <a:p>
            <a:pPr/>
            <a:r>
              <a:t>Interactive web experiences with high fidelity.</a:t>
            </a:r>
          </a:p>
        </p:txBody>
      </p:sp>
      <p:pic>
        <p:nvPicPr>
          <p:cNvPr id="195" name="Image 4" descr="Image 4"/>
          <p:cNvPicPr>
            <a:picLocks noChangeAspect="1"/>
          </p:cNvPicPr>
          <p:nvPr/>
        </p:nvPicPr>
        <p:blipFill>
          <a:blip r:embed="rId6">
            <a:extLst/>
          </a:blip>
          <a:stretch>
            <a:fillRect/>
          </a:stretch>
        </p:blipFill>
        <p:spPr>
          <a:xfrm>
            <a:off x="5048131" y="1921430"/>
            <a:ext cx="4534138" cy="4534139"/>
          </a:xfrm>
          <a:prstGeom prst="rect">
            <a:avLst/>
          </a:prstGeom>
          <a:ln w="12700">
            <a:miter lim="400000"/>
          </a:ln>
        </p:spPr>
      </p:pic>
      <p:pic>
        <p:nvPicPr>
          <p:cNvPr id="196" name="Image 5" descr="Image 5"/>
          <p:cNvPicPr>
            <a:picLocks noChangeAspect="1"/>
          </p:cNvPicPr>
          <p:nvPr/>
        </p:nvPicPr>
        <p:blipFill>
          <a:blip r:embed="rId7">
            <a:extLst/>
          </a:blip>
          <a:stretch>
            <a:fillRect/>
          </a:stretch>
        </p:blipFill>
        <p:spPr>
          <a:xfrm>
            <a:off x="8722994" y="3964661"/>
            <a:ext cx="358141" cy="447676"/>
          </a:xfrm>
          <a:prstGeom prst="rect">
            <a:avLst/>
          </a:prstGeom>
          <a:ln w="12700">
            <a:miter lim="400000"/>
          </a:ln>
        </p:spPr>
      </p:pic>
      <p:sp>
        <p:nvSpPr>
          <p:cNvPr id="197" name="Text 7"/>
          <p:cNvSpPr txBox="1"/>
          <p:nvPr/>
        </p:nvSpPr>
        <p:spPr>
          <a:xfrm>
            <a:off x="9941242" y="5188744"/>
            <a:ext cx="2574914" cy="33857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700"/>
              </a:lnSpc>
              <a:defRPr b="1" sz="2200">
                <a:solidFill>
                  <a:srgbClr val="3B3535"/>
                </a:solidFill>
                <a:latin typeface="Red Hat Text"/>
                <a:ea typeface="Red Hat Text"/>
                <a:cs typeface="Red Hat Text"/>
                <a:sym typeface="Red Hat Text"/>
              </a:defRPr>
            </a:lvl1pPr>
          </a:lstStyle>
          <a:p>
            <a:pPr/>
            <a:r>
              <a:t>Embedded Devices</a:t>
            </a:r>
          </a:p>
        </p:txBody>
      </p:sp>
      <p:sp>
        <p:nvSpPr>
          <p:cNvPr id="198" name="Text 8"/>
          <p:cNvSpPr txBox="1"/>
          <p:nvPr/>
        </p:nvSpPr>
        <p:spPr>
          <a:xfrm>
            <a:off x="9941242" y="5684282"/>
            <a:ext cx="3851435" cy="73837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a:solidFill>
                  <a:srgbClr val="3B3535"/>
                </a:solidFill>
                <a:latin typeface="Roboto Light"/>
                <a:ea typeface="Roboto Light"/>
                <a:cs typeface="Roboto Light"/>
                <a:sym typeface="Roboto Light"/>
              </a:defRPr>
            </a:lvl1pPr>
          </a:lstStyle>
          <a:p>
            <a:pPr/>
            <a:r>
              <a:t>Car infotainment systems, smart home devices.</a:t>
            </a:r>
          </a:p>
        </p:txBody>
      </p:sp>
      <p:pic>
        <p:nvPicPr>
          <p:cNvPr id="199" name="Image 6" descr="Image 6"/>
          <p:cNvPicPr>
            <a:picLocks noChangeAspect="1"/>
          </p:cNvPicPr>
          <p:nvPr/>
        </p:nvPicPr>
        <p:blipFill>
          <a:blip r:embed="rId8">
            <a:extLst/>
          </a:blip>
          <a:stretch>
            <a:fillRect/>
          </a:stretch>
        </p:blipFill>
        <p:spPr>
          <a:xfrm>
            <a:off x="5048131" y="1921430"/>
            <a:ext cx="4534138" cy="4534139"/>
          </a:xfrm>
          <a:prstGeom prst="rect">
            <a:avLst/>
          </a:prstGeom>
          <a:ln w="12700">
            <a:miter lim="400000"/>
          </a:ln>
        </p:spPr>
      </p:pic>
      <p:pic>
        <p:nvPicPr>
          <p:cNvPr id="200" name="Image 7" descr="Image 7"/>
          <p:cNvPicPr>
            <a:picLocks noChangeAspect="1"/>
          </p:cNvPicPr>
          <p:nvPr/>
        </p:nvPicPr>
        <p:blipFill>
          <a:blip r:embed="rId9">
            <a:extLst/>
          </a:blip>
          <a:stretch>
            <a:fillRect/>
          </a:stretch>
        </p:blipFill>
        <p:spPr>
          <a:xfrm>
            <a:off x="7626429" y="5473898"/>
            <a:ext cx="358141" cy="447676"/>
          </a:xfrm>
          <a:prstGeom prst="rect">
            <a:avLst/>
          </a:prstGeom>
          <a:ln w="12700">
            <a:miter lim="400000"/>
          </a:ln>
        </p:spPr>
      </p:pic>
      <p:sp>
        <p:nvSpPr>
          <p:cNvPr id="201" name="Text 9"/>
          <p:cNvSpPr txBox="1"/>
          <p:nvPr/>
        </p:nvSpPr>
        <p:spPr>
          <a:xfrm>
            <a:off x="2145894" y="4780955"/>
            <a:ext cx="2543263" cy="338577"/>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gn="r">
              <a:lnSpc>
                <a:spcPts val="2700"/>
              </a:lnSpc>
              <a:defRPr b="1" sz="2200">
                <a:solidFill>
                  <a:srgbClr val="3B3535"/>
                </a:solidFill>
                <a:latin typeface="Red Hat Text"/>
                <a:ea typeface="Red Hat Text"/>
                <a:cs typeface="Red Hat Text"/>
                <a:sym typeface="Red Hat Text"/>
              </a:defRPr>
            </a:lvl1pPr>
          </a:lstStyle>
          <a:p>
            <a:pPr/>
            <a:r>
              <a:t>Augmented Reality</a:t>
            </a:r>
          </a:p>
        </p:txBody>
      </p:sp>
      <p:sp>
        <p:nvSpPr>
          <p:cNvPr id="202" name="Text 10"/>
          <p:cNvSpPr txBox="1"/>
          <p:nvPr/>
        </p:nvSpPr>
        <p:spPr>
          <a:xfrm>
            <a:off x="837723" y="5276493"/>
            <a:ext cx="3851435" cy="73837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r">
              <a:lnSpc>
                <a:spcPts val="3000"/>
              </a:lnSpc>
              <a:defRPr>
                <a:solidFill>
                  <a:srgbClr val="3B3535"/>
                </a:solidFill>
                <a:latin typeface="Roboto Light"/>
                <a:ea typeface="Roboto Light"/>
                <a:cs typeface="Roboto Light"/>
                <a:sym typeface="Roboto Light"/>
              </a:defRPr>
            </a:lvl1pPr>
          </a:lstStyle>
          <a:p>
            <a:pPr/>
            <a:r>
              <a:t>Early explorations with Flutter ARCore Plugin.</a:t>
            </a:r>
          </a:p>
        </p:txBody>
      </p:sp>
      <p:pic>
        <p:nvPicPr>
          <p:cNvPr id="203" name="Image 8" descr="Image 8"/>
          <p:cNvPicPr>
            <a:picLocks noChangeAspect="1"/>
          </p:cNvPicPr>
          <p:nvPr/>
        </p:nvPicPr>
        <p:blipFill>
          <a:blip r:embed="rId10">
            <a:extLst/>
          </a:blip>
          <a:stretch>
            <a:fillRect/>
          </a:stretch>
        </p:blipFill>
        <p:spPr>
          <a:xfrm>
            <a:off x="5048131" y="1921430"/>
            <a:ext cx="4534138" cy="4534139"/>
          </a:xfrm>
          <a:prstGeom prst="rect">
            <a:avLst/>
          </a:prstGeom>
          <a:ln w="12700">
            <a:miter lim="400000"/>
          </a:ln>
        </p:spPr>
      </p:pic>
      <p:pic>
        <p:nvPicPr>
          <p:cNvPr id="204" name="Image 9" descr="Image 9"/>
          <p:cNvPicPr>
            <a:picLocks noChangeAspect="1"/>
          </p:cNvPicPr>
          <p:nvPr/>
        </p:nvPicPr>
        <p:blipFill>
          <a:blip r:embed="rId11">
            <a:extLst/>
          </a:blip>
          <a:stretch>
            <a:fillRect/>
          </a:stretch>
        </p:blipFill>
        <p:spPr>
          <a:xfrm>
            <a:off x="5852159" y="4897397"/>
            <a:ext cx="358141" cy="447676"/>
          </a:xfrm>
          <a:prstGeom prst="rect">
            <a:avLst/>
          </a:prstGeom>
          <a:ln w="12700">
            <a:miter lim="400000"/>
          </a:ln>
        </p:spPr>
      </p:pic>
      <p:sp>
        <p:nvSpPr>
          <p:cNvPr id="205" name="Text 11"/>
          <p:cNvSpPr txBox="1"/>
          <p:nvPr/>
        </p:nvSpPr>
        <p:spPr>
          <a:xfrm>
            <a:off x="837724" y="6724769"/>
            <a:ext cx="12954952" cy="73837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a:solidFill>
                  <a:srgbClr val="3B3535"/>
                </a:solidFill>
                <a:latin typeface="Roboto Light"/>
                <a:ea typeface="Roboto Light"/>
                <a:cs typeface="Roboto Light"/>
                <a:sym typeface="Roboto Light"/>
              </a:defRPr>
            </a:lvl1pPr>
          </a:lstStyle>
          <a:p>
            <a:pPr/>
            <a:r>
              <a:t>Flutter's versatility extends far beyond mobile. It powers web, desktop, and even embedded applications. There are also early explorations into augmented reality. This broad reach makes Flutter a powerful tool for diverse development needs.</a:t>
            </a:r>
          </a:p>
        </p:txBody>
      </p:sp>
      <p:pic>
        <p:nvPicPr>
          <p:cNvPr id="206" name="Image" descr="Image"/>
          <p:cNvPicPr>
            <a:picLocks noChangeAspect="1"/>
          </p:cNvPicPr>
          <p:nvPr/>
        </p:nvPicPr>
        <p:blipFill>
          <a:blip r:embed="rId12">
            <a:extLst/>
          </a:blip>
          <a:stretch>
            <a:fillRect/>
          </a:stretch>
        </p:blipFill>
        <p:spPr>
          <a:xfrm>
            <a:off x="12147591" y="61841"/>
            <a:ext cx="2606860" cy="704315"/>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Text 0"/>
          <p:cNvSpPr txBox="1"/>
          <p:nvPr/>
        </p:nvSpPr>
        <p:spPr>
          <a:xfrm>
            <a:off x="837724" y="901540"/>
            <a:ext cx="11347227" cy="68731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5500"/>
              </a:lnSpc>
              <a:defRPr sz="4400">
                <a:solidFill>
                  <a:srgbClr val="1F1E1E"/>
                </a:solidFill>
                <a:latin typeface="Red Hat Text"/>
                <a:ea typeface="Red Hat Text"/>
                <a:cs typeface="Red Hat Text"/>
                <a:sym typeface="Red Hat Text"/>
              </a:defRPr>
            </a:lvl1pPr>
          </a:lstStyle>
          <a:p>
            <a:pPr/>
            <a:r>
              <a:t>The Growing Flutter Ecosystem &amp; Community</a:t>
            </a:r>
          </a:p>
        </p:txBody>
      </p:sp>
      <p:sp>
        <p:nvSpPr>
          <p:cNvPr id="209" name="Shape 1"/>
          <p:cNvSpPr/>
          <p:nvPr/>
        </p:nvSpPr>
        <p:spPr>
          <a:xfrm>
            <a:off x="837723" y="2084308"/>
            <a:ext cx="12954953" cy="3825479"/>
          </a:xfrm>
          <a:prstGeom prst="roundRect">
            <a:avLst>
              <a:gd name="adj" fmla="val 939"/>
            </a:avLst>
          </a:prstGeom>
          <a:ln w="7620">
            <a:solidFill>
              <a:srgbClr val="000000">
                <a:alpha val="8000"/>
              </a:srgbClr>
            </a:solidFill>
          </a:ln>
        </p:spPr>
        <p:txBody>
          <a:bodyPr lIns="45719" rIns="45719"/>
          <a:lstStyle/>
          <a:p>
            <a:pPr/>
          </a:p>
        </p:txBody>
      </p:sp>
      <p:sp>
        <p:nvSpPr>
          <p:cNvPr id="210" name="Shape 2"/>
          <p:cNvSpPr/>
          <p:nvPr/>
        </p:nvSpPr>
        <p:spPr>
          <a:xfrm>
            <a:off x="845343" y="2091927"/>
            <a:ext cx="12939715" cy="685444"/>
          </a:xfrm>
          <a:prstGeom prst="rect">
            <a:avLst/>
          </a:prstGeom>
          <a:solidFill>
            <a:srgbClr val="FFFFFF">
              <a:alpha val="4000"/>
            </a:srgbClr>
          </a:solidFill>
          <a:ln w="12700">
            <a:miter lim="400000"/>
          </a:ln>
        </p:spPr>
        <p:txBody>
          <a:bodyPr lIns="45719" rIns="45719"/>
          <a:lstStyle/>
          <a:p>
            <a:pPr/>
          </a:p>
        </p:txBody>
      </p:sp>
      <p:sp>
        <p:nvSpPr>
          <p:cNvPr id="211" name="Text 3"/>
          <p:cNvSpPr txBox="1"/>
          <p:nvPr/>
        </p:nvSpPr>
        <p:spPr>
          <a:xfrm>
            <a:off x="1084658" y="2243138"/>
            <a:ext cx="2251932" cy="35737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b="1">
                <a:solidFill>
                  <a:srgbClr val="3B3535"/>
                </a:solidFill>
                <a:latin typeface="Roboto Light"/>
                <a:ea typeface="Roboto Light"/>
                <a:cs typeface="Roboto Light"/>
                <a:sym typeface="Roboto Light"/>
              </a:defRPr>
            </a:lvl1pPr>
          </a:lstStyle>
          <a:p>
            <a:pPr/>
            <a:r>
              <a:t>Google's Investment</a:t>
            </a:r>
          </a:p>
        </p:txBody>
      </p:sp>
      <p:sp>
        <p:nvSpPr>
          <p:cNvPr id="212" name="Text 4"/>
          <p:cNvSpPr txBox="1"/>
          <p:nvPr/>
        </p:nvSpPr>
        <p:spPr>
          <a:xfrm>
            <a:off x="7558326" y="2243138"/>
            <a:ext cx="5515509" cy="35737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a:solidFill>
                  <a:srgbClr val="3B3535"/>
                </a:solidFill>
                <a:latin typeface="Roboto Light"/>
                <a:ea typeface="Roboto Light"/>
                <a:cs typeface="Roboto Light"/>
                <a:sym typeface="Roboto Light"/>
              </a:defRPr>
            </a:lvl1pPr>
          </a:lstStyle>
          <a:p>
            <a:pPr/>
            <a:r>
              <a:t>Continuous feature development, tooling, and support.</a:t>
            </a:r>
          </a:p>
        </p:txBody>
      </p:sp>
      <p:sp>
        <p:nvSpPr>
          <p:cNvPr id="213" name="Shape 5"/>
          <p:cNvSpPr/>
          <p:nvPr/>
        </p:nvSpPr>
        <p:spPr>
          <a:xfrm>
            <a:off x="845343" y="2777370"/>
            <a:ext cx="12939715" cy="685444"/>
          </a:xfrm>
          <a:prstGeom prst="rect">
            <a:avLst/>
          </a:prstGeom>
          <a:solidFill>
            <a:srgbClr val="000000">
              <a:alpha val="4000"/>
            </a:srgbClr>
          </a:solidFill>
          <a:ln w="12700">
            <a:miter lim="400000"/>
          </a:ln>
        </p:spPr>
        <p:txBody>
          <a:bodyPr lIns="45719" rIns="45719"/>
          <a:lstStyle/>
          <a:p>
            <a:pPr/>
          </a:p>
        </p:txBody>
      </p:sp>
      <p:sp>
        <p:nvSpPr>
          <p:cNvPr id="214" name="Text 6"/>
          <p:cNvSpPr txBox="1"/>
          <p:nvPr/>
        </p:nvSpPr>
        <p:spPr>
          <a:xfrm>
            <a:off x="1084658" y="2928579"/>
            <a:ext cx="2400611" cy="3573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b="1">
                <a:solidFill>
                  <a:srgbClr val="3B3535"/>
                </a:solidFill>
                <a:latin typeface="Roboto Light"/>
                <a:ea typeface="Roboto Light"/>
                <a:cs typeface="Roboto Light"/>
                <a:sym typeface="Roboto Light"/>
              </a:defRPr>
            </a:lvl1pPr>
          </a:lstStyle>
          <a:p>
            <a:pPr/>
            <a:r>
              <a:t>Thriving Open Source</a:t>
            </a:r>
          </a:p>
        </p:txBody>
      </p:sp>
      <p:sp>
        <p:nvSpPr>
          <p:cNvPr id="215" name="Text 7"/>
          <p:cNvSpPr txBox="1"/>
          <p:nvPr/>
        </p:nvSpPr>
        <p:spPr>
          <a:xfrm>
            <a:off x="7558326" y="2928579"/>
            <a:ext cx="5720780" cy="3573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a:solidFill>
                  <a:srgbClr val="3B3535"/>
                </a:solidFill>
                <a:latin typeface="Roboto Light"/>
                <a:ea typeface="Roboto Light"/>
                <a:cs typeface="Roboto Light"/>
                <a:sym typeface="Roboto Light"/>
              </a:defRPr>
            </a:lvl1pPr>
          </a:lstStyle>
          <a:p>
            <a:pPr/>
            <a:r>
              <a:t>66,000+ packages on pub.dev, community contributions.</a:t>
            </a:r>
          </a:p>
        </p:txBody>
      </p:sp>
      <p:sp>
        <p:nvSpPr>
          <p:cNvPr id="216" name="Shape 8"/>
          <p:cNvSpPr/>
          <p:nvPr/>
        </p:nvSpPr>
        <p:spPr>
          <a:xfrm>
            <a:off x="845343" y="3462813"/>
            <a:ext cx="12939715" cy="685444"/>
          </a:xfrm>
          <a:prstGeom prst="rect">
            <a:avLst/>
          </a:prstGeom>
          <a:solidFill>
            <a:srgbClr val="FFFFFF">
              <a:alpha val="4000"/>
            </a:srgbClr>
          </a:solidFill>
          <a:ln w="12700">
            <a:miter lim="400000"/>
          </a:ln>
        </p:spPr>
        <p:txBody>
          <a:bodyPr lIns="45719" rIns="45719"/>
          <a:lstStyle/>
          <a:p>
            <a:pPr/>
          </a:p>
        </p:txBody>
      </p:sp>
      <p:sp>
        <p:nvSpPr>
          <p:cNvPr id="217" name="Text 9"/>
          <p:cNvSpPr txBox="1"/>
          <p:nvPr/>
        </p:nvSpPr>
        <p:spPr>
          <a:xfrm>
            <a:off x="1084658" y="3614022"/>
            <a:ext cx="2201479" cy="3573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b="1">
                <a:solidFill>
                  <a:srgbClr val="3B3535"/>
                </a:solidFill>
                <a:latin typeface="Roboto Light"/>
                <a:ea typeface="Roboto Light"/>
                <a:cs typeface="Roboto Light"/>
                <a:sym typeface="Roboto Light"/>
              </a:defRPr>
            </a:lvl1pPr>
          </a:lstStyle>
          <a:p>
            <a:pPr/>
            <a:r>
              <a:t>Enterprise Adoption</a:t>
            </a:r>
          </a:p>
        </p:txBody>
      </p:sp>
      <p:sp>
        <p:nvSpPr>
          <p:cNvPr id="218" name="Text 10"/>
          <p:cNvSpPr txBox="1"/>
          <p:nvPr/>
        </p:nvSpPr>
        <p:spPr>
          <a:xfrm>
            <a:off x="7558326" y="3614022"/>
            <a:ext cx="4911639" cy="3573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a:solidFill>
                  <a:srgbClr val="3B3535"/>
                </a:solidFill>
                <a:latin typeface="Roboto Light"/>
                <a:ea typeface="Roboto Light"/>
                <a:cs typeface="Roboto Light"/>
                <a:sym typeface="Roboto Light"/>
              </a:defRPr>
            </a:lvl1pPr>
          </a:lstStyle>
          <a:p>
            <a:pPr/>
            <a:r>
              <a:t>150,000+ apps in Google Play Store (AppBrain).</a:t>
            </a:r>
          </a:p>
        </p:txBody>
      </p:sp>
      <p:sp>
        <p:nvSpPr>
          <p:cNvPr id="219" name="Shape 11"/>
          <p:cNvSpPr/>
          <p:nvPr/>
        </p:nvSpPr>
        <p:spPr>
          <a:xfrm>
            <a:off x="845343" y="4148256"/>
            <a:ext cx="12939715" cy="685444"/>
          </a:xfrm>
          <a:prstGeom prst="rect">
            <a:avLst/>
          </a:prstGeom>
          <a:solidFill>
            <a:srgbClr val="000000">
              <a:alpha val="4000"/>
            </a:srgbClr>
          </a:solidFill>
          <a:ln w="12700">
            <a:miter lim="400000"/>
          </a:ln>
        </p:spPr>
        <p:txBody>
          <a:bodyPr lIns="45719" rIns="45719"/>
          <a:lstStyle/>
          <a:p>
            <a:pPr/>
          </a:p>
        </p:txBody>
      </p:sp>
      <p:sp>
        <p:nvSpPr>
          <p:cNvPr id="220" name="Text 12"/>
          <p:cNvSpPr txBox="1"/>
          <p:nvPr/>
        </p:nvSpPr>
        <p:spPr>
          <a:xfrm>
            <a:off x="1084658" y="4299465"/>
            <a:ext cx="1774305" cy="3573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b="1">
                <a:solidFill>
                  <a:srgbClr val="3B3535"/>
                </a:solidFill>
                <a:latin typeface="Roboto Light"/>
                <a:ea typeface="Roboto Light"/>
                <a:cs typeface="Roboto Light"/>
                <a:sym typeface="Roboto Light"/>
              </a:defRPr>
            </a:lvl1pPr>
          </a:lstStyle>
          <a:p>
            <a:pPr/>
            <a:r>
              <a:t>Developer Tools</a:t>
            </a:r>
          </a:p>
        </p:txBody>
      </p:sp>
      <p:sp>
        <p:nvSpPr>
          <p:cNvPr id="221" name="Text 13"/>
          <p:cNvSpPr txBox="1"/>
          <p:nvPr/>
        </p:nvSpPr>
        <p:spPr>
          <a:xfrm>
            <a:off x="7558326" y="4299465"/>
            <a:ext cx="5539842" cy="3573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a:solidFill>
                  <a:srgbClr val="3B3535"/>
                </a:solidFill>
                <a:latin typeface="Roboto Light"/>
                <a:ea typeface="Roboto Light"/>
                <a:cs typeface="Roboto Light"/>
                <a:sym typeface="Roboto Light"/>
              </a:defRPr>
            </a:lvl1pPr>
          </a:lstStyle>
          <a:p>
            <a:pPr/>
            <a:r>
              <a:t>Dart DevTools, Flutter Inspector, IDE plugins available.</a:t>
            </a:r>
          </a:p>
        </p:txBody>
      </p:sp>
      <p:sp>
        <p:nvSpPr>
          <p:cNvPr id="222" name="Shape 14"/>
          <p:cNvSpPr/>
          <p:nvPr/>
        </p:nvSpPr>
        <p:spPr>
          <a:xfrm>
            <a:off x="845343" y="4833699"/>
            <a:ext cx="12939715" cy="1068468"/>
          </a:xfrm>
          <a:prstGeom prst="rect">
            <a:avLst/>
          </a:prstGeom>
          <a:solidFill>
            <a:srgbClr val="FFFFFF">
              <a:alpha val="4000"/>
            </a:srgbClr>
          </a:solidFill>
          <a:ln w="12700">
            <a:miter lim="400000"/>
          </a:ln>
        </p:spPr>
        <p:txBody>
          <a:bodyPr lIns="45719" rIns="45719"/>
          <a:lstStyle/>
          <a:p>
            <a:pPr/>
          </a:p>
        </p:txBody>
      </p:sp>
      <p:sp>
        <p:nvSpPr>
          <p:cNvPr id="223" name="Text 15"/>
          <p:cNvSpPr txBox="1"/>
          <p:nvPr/>
        </p:nvSpPr>
        <p:spPr>
          <a:xfrm>
            <a:off x="1084658" y="4984908"/>
            <a:ext cx="1804220" cy="3573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3000"/>
              </a:lnSpc>
              <a:defRPr b="1">
                <a:solidFill>
                  <a:srgbClr val="3B3535"/>
                </a:solidFill>
                <a:latin typeface="Roboto Light"/>
                <a:ea typeface="Roboto Light"/>
                <a:cs typeface="Roboto Light"/>
                <a:sym typeface="Roboto Light"/>
              </a:defRPr>
            </a:lvl1pPr>
          </a:lstStyle>
          <a:p>
            <a:pPr/>
            <a:r>
              <a:t>Global Presence</a:t>
            </a:r>
          </a:p>
        </p:txBody>
      </p:sp>
      <p:sp>
        <p:nvSpPr>
          <p:cNvPr id="224" name="Text 16"/>
          <p:cNvSpPr txBox="1"/>
          <p:nvPr/>
        </p:nvSpPr>
        <p:spPr>
          <a:xfrm>
            <a:off x="7558326" y="4984908"/>
            <a:ext cx="5987416" cy="73837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a:solidFill>
                  <a:srgbClr val="3B3535"/>
                </a:solidFill>
                <a:latin typeface="Roboto Light"/>
                <a:ea typeface="Roboto Light"/>
                <a:cs typeface="Roboto Light"/>
                <a:sym typeface="Roboto Light"/>
              </a:defRPr>
            </a:lvl1pPr>
          </a:lstStyle>
          <a:p>
            <a:pPr/>
            <a:r>
              <a:t>Active meetups, conferences (Flutter Forward, Flutter Festival).</a:t>
            </a:r>
          </a:p>
        </p:txBody>
      </p:sp>
      <p:sp>
        <p:nvSpPr>
          <p:cNvPr id="225" name="Text 17"/>
          <p:cNvSpPr txBox="1"/>
          <p:nvPr/>
        </p:nvSpPr>
        <p:spPr>
          <a:xfrm>
            <a:off x="837724" y="6178987"/>
            <a:ext cx="12954952" cy="111937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3000"/>
              </a:lnSpc>
              <a:defRPr>
                <a:solidFill>
                  <a:srgbClr val="3B3535"/>
                </a:solidFill>
                <a:latin typeface="Roboto Light"/>
                <a:ea typeface="Roboto Light"/>
                <a:cs typeface="Roboto Light"/>
                <a:sym typeface="Roboto Light"/>
              </a:defRPr>
            </a:lvl1pPr>
          </a:lstStyle>
          <a:p>
            <a:pPr/>
            <a:r>
              <a:t>Flutter thrives on a robust ecosystem and vibrant community. Google's ongoing investment ensures continuous improvement. A vast open-source library and strong enterprise adoption highlight its growth. Comprehensive developer tools and a global presence solidify its position.</a:t>
            </a:r>
          </a:p>
        </p:txBody>
      </p:sp>
      <p:pic>
        <p:nvPicPr>
          <p:cNvPr id="226" name="Image" descr="Image"/>
          <p:cNvPicPr>
            <a:picLocks noChangeAspect="1"/>
          </p:cNvPicPr>
          <p:nvPr/>
        </p:nvPicPr>
        <p:blipFill>
          <a:blip r:embed="rId2">
            <a:extLst/>
          </a:blip>
          <a:stretch>
            <a:fillRect/>
          </a:stretch>
        </p:blipFill>
        <p:spPr>
          <a:xfrm>
            <a:off x="12147591" y="61841"/>
            <a:ext cx="2606860" cy="704315"/>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Text 0"/>
          <p:cNvSpPr txBox="1"/>
          <p:nvPr/>
        </p:nvSpPr>
        <p:spPr>
          <a:xfrm>
            <a:off x="784027" y="616029"/>
            <a:ext cx="13062347" cy="128561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5100"/>
              </a:lnSpc>
              <a:defRPr sz="4100">
                <a:solidFill>
                  <a:srgbClr val="1F1E1E"/>
                </a:solidFill>
                <a:latin typeface="Red Hat Text"/>
                <a:ea typeface="Red Hat Text"/>
                <a:cs typeface="Red Hat Text"/>
                <a:sym typeface="Red Hat Text"/>
              </a:defRPr>
            </a:lvl1pPr>
          </a:lstStyle>
          <a:p>
            <a:pPr/>
            <a:r>
              <a:t>The Flutter Job Market: High Demand, Growing Opportunities</a:t>
            </a:r>
          </a:p>
        </p:txBody>
      </p:sp>
      <p:sp>
        <p:nvSpPr>
          <p:cNvPr id="229" name="Shape 1"/>
          <p:cNvSpPr/>
          <p:nvPr/>
        </p:nvSpPr>
        <p:spPr>
          <a:xfrm>
            <a:off x="784026" y="2493526"/>
            <a:ext cx="3257551" cy="280036"/>
          </a:xfrm>
          <a:prstGeom prst="roundRect">
            <a:avLst>
              <a:gd name="adj" fmla="val 12000"/>
            </a:avLst>
          </a:prstGeom>
          <a:solidFill>
            <a:srgbClr val="F3E8E8"/>
          </a:solidFill>
          <a:ln w="12700">
            <a:miter lim="400000"/>
          </a:ln>
        </p:spPr>
        <p:txBody>
          <a:bodyPr lIns="45719" rIns="45719"/>
          <a:lstStyle/>
          <a:p>
            <a:pPr/>
          </a:p>
        </p:txBody>
      </p:sp>
      <p:sp>
        <p:nvSpPr>
          <p:cNvPr id="230" name="Shape 2"/>
          <p:cNvSpPr/>
          <p:nvPr/>
        </p:nvSpPr>
        <p:spPr>
          <a:xfrm>
            <a:off x="784026" y="2493526"/>
            <a:ext cx="3257551" cy="280036"/>
          </a:xfrm>
          <a:prstGeom prst="roundRect">
            <a:avLst>
              <a:gd name="adj" fmla="val 12000"/>
            </a:avLst>
          </a:prstGeom>
          <a:solidFill>
            <a:srgbClr val="F5A3A3"/>
          </a:solidFill>
          <a:ln w="12700">
            <a:miter lim="400000"/>
          </a:ln>
        </p:spPr>
        <p:txBody>
          <a:bodyPr lIns="45719" rIns="45719"/>
          <a:lstStyle/>
          <a:p>
            <a:pPr/>
          </a:p>
        </p:txBody>
      </p:sp>
      <p:sp>
        <p:nvSpPr>
          <p:cNvPr id="231" name="Text 3"/>
          <p:cNvSpPr txBox="1"/>
          <p:nvPr/>
        </p:nvSpPr>
        <p:spPr>
          <a:xfrm>
            <a:off x="4209574" y="2493526"/>
            <a:ext cx="597372" cy="27609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a:solidFill>
                  <a:srgbClr val="3B3535"/>
                </a:solidFill>
                <a:latin typeface="Red Hat Text"/>
                <a:ea typeface="Red Hat Text"/>
                <a:cs typeface="Red Hat Text"/>
                <a:sym typeface="Red Hat Text"/>
              </a:defRPr>
            </a:lvl1pPr>
          </a:lstStyle>
          <a:p>
            <a:pPr/>
            <a:r>
              <a:t>300%</a:t>
            </a:r>
          </a:p>
        </p:txBody>
      </p:sp>
      <p:sp>
        <p:nvSpPr>
          <p:cNvPr id="232" name="Text 4"/>
          <p:cNvSpPr txBox="1"/>
          <p:nvPr/>
        </p:nvSpPr>
        <p:spPr>
          <a:xfrm>
            <a:off x="784026" y="3053476"/>
            <a:ext cx="1625961" cy="3065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500"/>
              </a:lnSpc>
              <a:defRPr b="1">
                <a:solidFill>
                  <a:srgbClr val="3B3535"/>
                </a:solidFill>
                <a:latin typeface="Red Hat Text"/>
                <a:ea typeface="Red Hat Text"/>
                <a:cs typeface="Red Hat Text"/>
                <a:sym typeface="Red Hat Text"/>
              </a:defRPr>
            </a:lvl1pPr>
          </a:lstStyle>
          <a:p>
            <a:pPr/>
            <a:r>
              <a:t>Demand Surge</a:t>
            </a:r>
          </a:p>
        </p:txBody>
      </p:sp>
      <p:sp>
        <p:nvSpPr>
          <p:cNvPr id="233" name="Text 5"/>
          <p:cNvSpPr txBox="1"/>
          <p:nvPr/>
        </p:nvSpPr>
        <p:spPr>
          <a:xfrm>
            <a:off x="784026" y="3517224"/>
            <a:ext cx="4167427" cy="6926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a:solidFill>
                  <a:srgbClr val="3B3535"/>
                </a:solidFill>
                <a:latin typeface="Roboto Light"/>
                <a:ea typeface="Roboto Light"/>
                <a:cs typeface="Roboto Light"/>
                <a:sym typeface="Roboto Light"/>
              </a:defRPr>
            </a:lvl1pPr>
          </a:lstStyle>
          <a:p>
            <a:pPr/>
            <a:r>
              <a:t>Increase in job postings in 2022 (SlashData).</a:t>
            </a:r>
          </a:p>
        </p:txBody>
      </p:sp>
      <p:sp>
        <p:nvSpPr>
          <p:cNvPr id="234" name="Shape 6"/>
          <p:cNvSpPr/>
          <p:nvPr/>
        </p:nvSpPr>
        <p:spPr>
          <a:xfrm>
            <a:off x="5231486" y="2493526"/>
            <a:ext cx="2504838" cy="280036"/>
          </a:xfrm>
          <a:prstGeom prst="roundRect">
            <a:avLst>
              <a:gd name="adj" fmla="val 12000"/>
            </a:avLst>
          </a:prstGeom>
          <a:solidFill>
            <a:srgbClr val="F3E8E8"/>
          </a:solidFill>
          <a:ln w="12700">
            <a:miter lim="400000"/>
          </a:ln>
        </p:spPr>
        <p:txBody>
          <a:bodyPr lIns="45719" rIns="45719"/>
          <a:lstStyle/>
          <a:p>
            <a:pPr/>
          </a:p>
        </p:txBody>
      </p:sp>
      <p:sp>
        <p:nvSpPr>
          <p:cNvPr id="235" name="Shape 7"/>
          <p:cNvSpPr/>
          <p:nvPr/>
        </p:nvSpPr>
        <p:spPr>
          <a:xfrm>
            <a:off x="5231486" y="2493526"/>
            <a:ext cx="1252419" cy="280036"/>
          </a:xfrm>
          <a:prstGeom prst="roundRect">
            <a:avLst>
              <a:gd name="adj" fmla="val 12000"/>
            </a:avLst>
          </a:prstGeom>
          <a:solidFill>
            <a:srgbClr val="F5A3A3"/>
          </a:solidFill>
          <a:ln w="12700">
            <a:miter lim="400000"/>
          </a:ln>
        </p:spPr>
        <p:txBody>
          <a:bodyPr lIns="45719" rIns="45719"/>
          <a:lstStyle/>
          <a:p>
            <a:pPr/>
          </a:p>
        </p:txBody>
      </p:sp>
      <p:sp>
        <p:nvSpPr>
          <p:cNvPr id="236" name="Text 8"/>
          <p:cNvSpPr txBox="1"/>
          <p:nvPr/>
        </p:nvSpPr>
        <p:spPr>
          <a:xfrm>
            <a:off x="7904320" y="2493526"/>
            <a:ext cx="1156594" cy="27609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200"/>
              </a:lnSpc>
              <a:defRPr>
                <a:solidFill>
                  <a:srgbClr val="3B3535"/>
                </a:solidFill>
                <a:latin typeface="Red Hat Text"/>
                <a:ea typeface="Red Hat Text"/>
                <a:cs typeface="Red Hat Text"/>
                <a:sym typeface="Red Hat Text"/>
              </a:defRPr>
            </a:lvl1pPr>
          </a:lstStyle>
          <a:p>
            <a:pPr/>
            <a:r>
              <a:t>£50K-£75K</a:t>
            </a:r>
          </a:p>
        </p:txBody>
      </p:sp>
      <p:sp>
        <p:nvSpPr>
          <p:cNvPr id="237" name="Text 9"/>
          <p:cNvSpPr txBox="1"/>
          <p:nvPr/>
        </p:nvSpPr>
        <p:spPr>
          <a:xfrm>
            <a:off x="5231486" y="3053476"/>
            <a:ext cx="2261532" cy="3065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500"/>
              </a:lnSpc>
              <a:defRPr b="1">
                <a:solidFill>
                  <a:srgbClr val="3B3535"/>
                </a:solidFill>
                <a:latin typeface="Red Hat Text"/>
                <a:ea typeface="Red Hat Text"/>
                <a:cs typeface="Red Hat Text"/>
                <a:sym typeface="Red Hat Text"/>
              </a:defRPr>
            </a:lvl1pPr>
          </a:lstStyle>
          <a:p>
            <a:pPr/>
            <a:r>
              <a:t>Competitive Salaries</a:t>
            </a:r>
          </a:p>
        </p:txBody>
      </p:sp>
      <p:sp>
        <p:nvSpPr>
          <p:cNvPr id="238" name="Text 10"/>
          <p:cNvSpPr txBox="1"/>
          <p:nvPr/>
        </p:nvSpPr>
        <p:spPr>
          <a:xfrm>
            <a:off x="5231486" y="3517224"/>
            <a:ext cx="4167426" cy="6926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a:solidFill>
                  <a:srgbClr val="3B3535"/>
                </a:solidFill>
                <a:latin typeface="Roboto Light"/>
                <a:ea typeface="Roboto Light"/>
                <a:cs typeface="Roboto Light"/>
                <a:sym typeface="Roboto Light"/>
              </a:defRPr>
            </a:lvl1pPr>
          </a:lstStyle>
          <a:p>
            <a:pPr/>
            <a:r>
              <a:t>Average UK Flutter developer salary (IT Jobs Watch).</a:t>
            </a:r>
          </a:p>
        </p:txBody>
      </p:sp>
      <p:sp>
        <p:nvSpPr>
          <p:cNvPr id="239" name="Shape 11"/>
          <p:cNvSpPr/>
          <p:nvPr/>
        </p:nvSpPr>
        <p:spPr>
          <a:xfrm>
            <a:off x="9678947" y="2493526"/>
            <a:ext cx="3719395" cy="280036"/>
          </a:xfrm>
          <a:prstGeom prst="roundRect">
            <a:avLst>
              <a:gd name="adj" fmla="val 12000"/>
            </a:avLst>
          </a:prstGeom>
          <a:solidFill>
            <a:srgbClr val="F3E8E8"/>
          </a:solidFill>
          <a:ln w="12700">
            <a:miter lim="400000"/>
          </a:ln>
        </p:spPr>
        <p:txBody>
          <a:bodyPr lIns="45719" rIns="45719"/>
          <a:lstStyle/>
          <a:p>
            <a:pPr/>
          </a:p>
        </p:txBody>
      </p:sp>
      <p:sp>
        <p:nvSpPr>
          <p:cNvPr id="240" name="Text 12"/>
          <p:cNvSpPr txBox="1"/>
          <p:nvPr/>
        </p:nvSpPr>
        <p:spPr>
          <a:xfrm>
            <a:off x="9678947" y="3053476"/>
            <a:ext cx="1905237" cy="3065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500"/>
              </a:lnSpc>
              <a:defRPr b="1">
                <a:solidFill>
                  <a:srgbClr val="3B3535"/>
                </a:solidFill>
                <a:latin typeface="Red Hat Text"/>
                <a:ea typeface="Red Hat Text"/>
                <a:cs typeface="Red Hat Text"/>
                <a:sym typeface="Red Hat Text"/>
              </a:defRPr>
            </a:lvl1pPr>
          </a:lstStyle>
          <a:p>
            <a:pPr/>
            <a:r>
              <a:t>Startup Favourite</a:t>
            </a:r>
          </a:p>
        </p:txBody>
      </p:sp>
      <p:sp>
        <p:nvSpPr>
          <p:cNvPr id="241" name="Text 13"/>
          <p:cNvSpPr txBox="1"/>
          <p:nvPr/>
        </p:nvSpPr>
        <p:spPr>
          <a:xfrm>
            <a:off x="9678947" y="3517224"/>
            <a:ext cx="4167427" cy="6926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a:solidFill>
                  <a:srgbClr val="3B3535"/>
                </a:solidFill>
                <a:latin typeface="Roboto Light"/>
                <a:ea typeface="Roboto Light"/>
                <a:cs typeface="Roboto Light"/>
                <a:sym typeface="Roboto Light"/>
              </a:defRPr>
            </a:lvl1pPr>
          </a:lstStyle>
          <a:p>
            <a:pPr/>
            <a:r>
              <a:t>Ideal for MVPs and rapid scaling, attracting venture capital.</a:t>
            </a:r>
          </a:p>
        </p:txBody>
      </p:sp>
      <p:sp>
        <p:nvSpPr>
          <p:cNvPr id="242" name="Shape 14"/>
          <p:cNvSpPr/>
          <p:nvPr/>
        </p:nvSpPr>
        <p:spPr>
          <a:xfrm>
            <a:off x="784026" y="4906207"/>
            <a:ext cx="3719395" cy="280036"/>
          </a:xfrm>
          <a:prstGeom prst="roundRect">
            <a:avLst>
              <a:gd name="adj" fmla="val 12000"/>
            </a:avLst>
          </a:prstGeom>
          <a:solidFill>
            <a:srgbClr val="F3E8E8"/>
          </a:solidFill>
          <a:ln w="12700">
            <a:miter lim="400000"/>
          </a:ln>
        </p:spPr>
        <p:txBody>
          <a:bodyPr lIns="45719" rIns="45719"/>
          <a:lstStyle/>
          <a:p>
            <a:pPr/>
          </a:p>
        </p:txBody>
      </p:sp>
      <p:sp>
        <p:nvSpPr>
          <p:cNvPr id="243" name="Text 15"/>
          <p:cNvSpPr txBox="1"/>
          <p:nvPr/>
        </p:nvSpPr>
        <p:spPr>
          <a:xfrm>
            <a:off x="784026" y="5466158"/>
            <a:ext cx="2108946" cy="3065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500"/>
              </a:lnSpc>
              <a:defRPr b="1">
                <a:solidFill>
                  <a:srgbClr val="3B3535"/>
                </a:solidFill>
                <a:latin typeface="Red Hat Text"/>
                <a:ea typeface="Red Hat Text"/>
                <a:cs typeface="Red Hat Text"/>
                <a:sym typeface="Red Hat Text"/>
              </a:defRPr>
            </a:lvl1pPr>
          </a:lstStyle>
          <a:p>
            <a:pPr/>
            <a:r>
              <a:t>Freelance Potential</a:t>
            </a:r>
          </a:p>
        </p:txBody>
      </p:sp>
      <p:sp>
        <p:nvSpPr>
          <p:cNvPr id="244" name="Text 16"/>
          <p:cNvSpPr txBox="1"/>
          <p:nvPr/>
        </p:nvSpPr>
        <p:spPr>
          <a:xfrm>
            <a:off x="784026" y="5929907"/>
            <a:ext cx="4167427" cy="6926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a:solidFill>
                  <a:srgbClr val="3B3535"/>
                </a:solidFill>
                <a:latin typeface="Roboto Light"/>
                <a:ea typeface="Roboto Light"/>
                <a:cs typeface="Roboto Light"/>
                <a:sym typeface="Roboto Light"/>
              </a:defRPr>
            </a:lvl1pPr>
          </a:lstStyle>
          <a:p>
            <a:pPr/>
            <a:r>
              <a:t>High demand for independent Flutter contractors globally.</a:t>
            </a:r>
          </a:p>
        </p:txBody>
      </p:sp>
      <p:sp>
        <p:nvSpPr>
          <p:cNvPr id="245" name="Shape 17"/>
          <p:cNvSpPr/>
          <p:nvPr/>
        </p:nvSpPr>
        <p:spPr>
          <a:xfrm>
            <a:off x="5231486" y="4906207"/>
            <a:ext cx="3719395" cy="280036"/>
          </a:xfrm>
          <a:prstGeom prst="roundRect">
            <a:avLst>
              <a:gd name="adj" fmla="val 12000"/>
            </a:avLst>
          </a:prstGeom>
          <a:solidFill>
            <a:srgbClr val="F3E8E8"/>
          </a:solidFill>
          <a:ln w="12700">
            <a:miter lim="400000"/>
          </a:ln>
        </p:spPr>
        <p:txBody>
          <a:bodyPr lIns="45719" rIns="45719"/>
          <a:lstStyle/>
          <a:p>
            <a:pPr/>
          </a:p>
        </p:txBody>
      </p:sp>
      <p:sp>
        <p:nvSpPr>
          <p:cNvPr id="246" name="Text 18"/>
          <p:cNvSpPr txBox="1"/>
          <p:nvPr/>
        </p:nvSpPr>
        <p:spPr>
          <a:xfrm>
            <a:off x="5231486" y="5466158"/>
            <a:ext cx="1829446" cy="30657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2500"/>
              </a:lnSpc>
              <a:defRPr b="1">
                <a:solidFill>
                  <a:srgbClr val="3B3535"/>
                </a:solidFill>
                <a:latin typeface="Red Hat Text"/>
                <a:ea typeface="Red Hat Text"/>
                <a:cs typeface="Red Hat Text"/>
                <a:sym typeface="Red Hat Text"/>
              </a:defRPr>
            </a:lvl1pPr>
          </a:lstStyle>
          <a:p>
            <a:pPr/>
            <a:r>
              <a:t>Enterprise Roles</a:t>
            </a:r>
          </a:p>
        </p:txBody>
      </p:sp>
      <p:sp>
        <p:nvSpPr>
          <p:cNvPr id="247" name="Text 19"/>
          <p:cNvSpPr txBox="1"/>
          <p:nvPr/>
        </p:nvSpPr>
        <p:spPr>
          <a:xfrm>
            <a:off x="5231486" y="5929907"/>
            <a:ext cx="4167426" cy="6926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a:solidFill>
                  <a:srgbClr val="3B3535"/>
                </a:solidFill>
                <a:latin typeface="Roboto Light"/>
                <a:ea typeface="Roboto Light"/>
                <a:cs typeface="Roboto Light"/>
                <a:sym typeface="Roboto Light"/>
              </a:defRPr>
            </a:lvl1pPr>
          </a:lstStyle>
          <a:p>
            <a:pPr/>
            <a:r>
              <a:t>Large companies adopting Flutter for various projects.</a:t>
            </a:r>
          </a:p>
        </p:txBody>
      </p:sp>
      <p:sp>
        <p:nvSpPr>
          <p:cNvPr id="248" name="Text 20"/>
          <p:cNvSpPr txBox="1"/>
          <p:nvPr/>
        </p:nvSpPr>
        <p:spPr>
          <a:xfrm>
            <a:off x="784027" y="6898837"/>
            <a:ext cx="13062347" cy="69265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800"/>
              </a:lnSpc>
              <a:defRPr>
                <a:solidFill>
                  <a:srgbClr val="3B3535"/>
                </a:solidFill>
                <a:latin typeface="Roboto Light"/>
                <a:ea typeface="Roboto Light"/>
                <a:cs typeface="Roboto Light"/>
                <a:sym typeface="Roboto Light"/>
              </a:defRPr>
            </a:lvl1pPr>
          </a:lstStyle>
          <a:p>
            <a:pPr/>
            <a:r>
              <a:t>The Flutter job market is experiencing significant growth. Demand for Flutter developers is surging globally. This translates into competitive salaries and diverse opportunities. Startups and large enterprises alike are keen to hire Flutter talent.</a:t>
            </a:r>
          </a:p>
        </p:txBody>
      </p:sp>
      <p:pic>
        <p:nvPicPr>
          <p:cNvPr id="249" name="Image" descr="Image"/>
          <p:cNvPicPr>
            <a:picLocks noChangeAspect="1"/>
          </p:cNvPicPr>
          <p:nvPr/>
        </p:nvPicPr>
        <p:blipFill>
          <a:blip r:embed="rId2">
            <a:extLst/>
          </a:blip>
          <a:stretch>
            <a:fillRect/>
          </a:stretch>
        </p:blipFill>
        <p:spPr>
          <a:xfrm>
            <a:off x="12147591" y="61841"/>
            <a:ext cx="2606860" cy="704315"/>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Text 0"/>
          <p:cNvSpPr txBox="1"/>
          <p:nvPr/>
        </p:nvSpPr>
        <p:spPr>
          <a:xfrm>
            <a:off x="628292" y="1044059"/>
            <a:ext cx="11186177" cy="51294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4100"/>
              </a:lnSpc>
              <a:defRPr sz="3300">
                <a:solidFill>
                  <a:srgbClr val="1F1E1E"/>
                </a:solidFill>
                <a:latin typeface="Red Hat Text"/>
                <a:ea typeface="Red Hat Text"/>
                <a:cs typeface="Red Hat Text"/>
                <a:sym typeface="Red Hat Text"/>
              </a:defRPr>
            </a:lvl1pPr>
          </a:lstStyle>
          <a:p>
            <a:pPr/>
            <a:r>
              <a:t>Leading Apps Built with Flutter: Real-World Success (Part 1)</a:t>
            </a:r>
          </a:p>
        </p:txBody>
      </p:sp>
      <p:pic>
        <p:nvPicPr>
          <p:cNvPr id="252" name="Image 0" descr="Image 0"/>
          <p:cNvPicPr>
            <a:picLocks noChangeAspect="1"/>
          </p:cNvPicPr>
          <p:nvPr/>
        </p:nvPicPr>
        <p:blipFill>
          <a:blip r:embed="rId2">
            <a:extLst/>
          </a:blip>
          <a:stretch>
            <a:fillRect/>
          </a:stretch>
        </p:blipFill>
        <p:spPr>
          <a:xfrm>
            <a:off x="635912" y="2048231"/>
            <a:ext cx="2556749" cy="2556749"/>
          </a:xfrm>
          <a:prstGeom prst="rect">
            <a:avLst/>
          </a:prstGeom>
          <a:ln w="12700">
            <a:miter lim="400000"/>
          </a:ln>
        </p:spPr>
      </p:pic>
      <p:pic>
        <p:nvPicPr>
          <p:cNvPr id="253" name="Image 1" descr="Image 1"/>
          <p:cNvPicPr>
            <a:picLocks noChangeAspect="1"/>
          </p:cNvPicPr>
          <p:nvPr/>
        </p:nvPicPr>
        <p:blipFill>
          <a:blip r:embed="rId3">
            <a:extLst/>
          </a:blip>
          <a:stretch>
            <a:fillRect/>
          </a:stretch>
        </p:blipFill>
        <p:spPr>
          <a:xfrm>
            <a:off x="3336249" y="2048231"/>
            <a:ext cx="2556868" cy="2556868"/>
          </a:xfrm>
          <a:prstGeom prst="rect">
            <a:avLst/>
          </a:prstGeom>
          <a:ln w="12700">
            <a:miter lim="400000"/>
          </a:ln>
        </p:spPr>
      </p:pic>
      <p:pic>
        <p:nvPicPr>
          <p:cNvPr id="254" name="Image 2" descr="Image 2"/>
          <p:cNvPicPr>
            <a:picLocks noChangeAspect="1"/>
          </p:cNvPicPr>
          <p:nvPr/>
        </p:nvPicPr>
        <p:blipFill>
          <a:blip r:embed="rId4">
            <a:extLst/>
          </a:blip>
          <a:stretch>
            <a:fillRect/>
          </a:stretch>
        </p:blipFill>
        <p:spPr>
          <a:xfrm>
            <a:off x="6036707" y="2048231"/>
            <a:ext cx="2556868" cy="2556868"/>
          </a:xfrm>
          <a:prstGeom prst="rect">
            <a:avLst/>
          </a:prstGeom>
          <a:ln w="12700">
            <a:miter lim="400000"/>
          </a:ln>
        </p:spPr>
      </p:pic>
      <p:pic>
        <p:nvPicPr>
          <p:cNvPr id="255" name="Image 3" descr="Image 3"/>
          <p:cNvPicPr>
            <a:picLocks noChangeAspect="1"/>
          </p:cNvPicPr>
          <p:nvPr/>
        </p:nvPicPr>
        <p:blipFill>
          <a:blip r:embed="rId5">
            <a:extLst/>
          </a:blip>
          <a:stretch>
            <a:fillRect/>
          </a:stretch>
        </p:blipFill>
        <p:spPr>
          <a:xfrm>
            <a:off x="8737162" y="2048231"/>
            <a:ext cx="2556868" cy="2556868"/>
          </a:xfrm>
          <a:prstGeom prst="rect">
            <a:avLst/>
          </a:prstGeom>
          <a:ln w="12700">
            <a:miter lim="400000"/>
          </a:ln>
        </p:spPr>
      </p:pic>
      <p:pic>
        <p:nvPicPr>
          <p:cNvPr id="256" name="Image 4" descr="Image 4"/>
          <p:cNvPicPr>
            <a:picLocks noChangeAspect="1"/>
          </p:cNvPicPr>
          <p:nvPr/>
        </p:nvPicPr>
        <p:blipFill>
          <a:blip r:embed="rId6">
            <a:extLst/>
          </a:blip>
          <a:stretch>
            <a:fillRect/>
          </a:stretch>
        </p:blipFill>
        <p:spPr>
          <a:xfrm>
            <a:off x="11437619" y="2048231"/>
            <a:ext cx="2556868" cy="2556868"/>
          </a:xfrm>
          <a:prstGeom prst="rect">
            <a:avLst/>
          </a:prstGeom>
          <a:ln w="12700">
            <a:miter lim="400000"/>
          </a:ln>
        </p:spPr>
      </p:pic>
      <p:sp>
        <p:nvSpPr>
          <p:cNvPr id="257" name="Text 1"/>
          <p:cNvSpPr txBox="1"/>
          <p:nvPr/>
        </p:nvSpPr>
        <p:spPr>
          <a:xfrm>
            <a:off x="628293" y="4722257"/>
            <a:ext cx="7715784" cy="27609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marL="342900" indent="-342900">
              <a:lnSpc>
                <a:spcPts val="2200"/>
              </a:lnSpc>
              <a:buSzPct val="100000"/>
              <a:buChar char="•"/>
              <a:defRPr b="1">
                <a:solidFill>
                  <a:srgbClr val="3B3535"/>
                </a:solidFill>
                <a:latin typeface="Roboto Light"/>
                <a:ea typeface="Roboto Light"/>
                <a:cs typeface="Roboto Light"/>
                <a:sym typeface="Roboto Light"/>
              </a:defRPr>
            </a:pPr>
            <a:r>
              <a:t>Google Ads:</a:t>
            </a:r>
            <a:r>
              <a:rPr b="0"/>
              <a:t> Manages large-scale campaigns for millions of advertisers.</a:t>
            </a:r>
          </a:p>
        </p:txBody>
      </p:sp>
      <p:sp>
        <p:nvSpPr>
          <p:cNvPr id="258" name="Text 2"/>
          <p:cNvSpPr txBox="1"/>
          <p:nvPr/>
        </p:nvSpPr>
        <p:spPr>
          <a:xfrm>
            <a:off x="628293" y="5072181"/>
            <a:ext cx="7138926"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marL="342900" indent="-342900">
              <a:lnSpc>
                <a:spcPts val="2200"/>
              </a:lnSpc>
              <a:buSzPct val="100000"/>
              <a:buChar char="•"/>
              <a:defRPr b="1">
                <a:solidFill>
                  <a:srgbClr val="3B3535"/>
                </a:solidFill>
                <a:latin typeface="Roboto Light"/>
                <a:ea typeface="Roboto Light"/>
                <a:cs typeface="Roboto Light"/>
                <a:sym typeface="Roboto Light"/>
              </a:defRPr>
            </a:pPr>
            <a:r>
              <a:t>Alibaba (Xianyu):</a:t>
            </a:r>
            <a:r>
              <a:rPr b="0"/>
              <a:t> China's largest C2C marketplace, 200M+ users.</a:t>
            </a:r>
          </a:p>
        </p:txBody>
      </p:sp>
      <p:sp>
        <p:nvSpPr>
          <p:cNvPr id="259" name="Text 3"/>
          <p:cNvSpPr txBox="1"/>
          <p:nvPr/>
        </p:nvSpPr>
        <p:spPr>
          <a:xfrm>
            <a:off x="628293" y="5422105"/>
            <a:ext cx="6334808"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marL="342900" indent="-342900">
              <a:lnSpc>
                <a:spcPts val="2200"/>
              </a:lnSpc>
              <a:buSzPct val="100000"/>
              <a:buChar char="•"/>
              <a:defRPr b="1">
                <a:solidFill>
                  <a:srgbClr val="3B3535"/>
                </a:solidFill>
                <a:latin typeface="Roboto Light"/>
                <a:ea typeface="Roboto Light"/>
                <a:cs typeface="Roboto Light"/>
                <a:sym typeface="Roboto Light"/>
              </a:defRPr>
            </a:pPr>
            <a:r>
              <a:t>BMW:</a:t>
            </a:r>
            <a:r>
              <a:rPr b="0"/>
              <a:t> My BMW and MINI apps for connected car services.</a:t>
            </a:r>
          </a:p>
        </p:txBody>
      </p:sp>
      <p:sp>
        <p:nvSpPr>
          <p:cNvPr id="260" name="Text 4"/>
          <p:cNvSpPr txBox="1"/>
          <p:nvPr/>
        </p:nvSpPr>
        <p:spPr>
          <a:xfrm>
            <a:off x="628293" y="5772031"/>
            <a:ext cx="6505811" cy="27609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marL="342900" indent="-342900">
              <a:lnSpc>
                <a:spcPts val="2200"/>
              </a:lnSpc>
              <a:buSzPct val="100000"/>
              <a:buChar char="•"/>
              <a:defRPr b="1">
                <a:solidFill>
                  <a:srgbClr val="3B3535"/>
                </a:solidFill>
                <a:latin typeface="Roboto Light"/>
                <a:ea typeface="Roboto Light"/>
                <a:cs typeface="Roboto Light"/>
                <a:sym typeface="Roboto Light"/>
              </a:defRPr>
            </a:pPr>
            <a:r>
              <a:t>ByteDance:</a:t>
            </a:r>
            <a:r>
              <a:rPr b="0"/>
              <a:t> In-house tools and various internal applications.</a:t>
            </a:r>
          </a:p>
        </p:txBody>
      </p:sp>
      <p:sp>
        <p:nvSpPr>
          <p:cNvPr id="261" name="Text 5"/>
          <p:cNvSpPr txBox="1"/>
          <p:nvPr/>
        </p:nvSpPr>
        <p:spPr>
          <a:xfrm>
            <a:off x="628293" y="6121956"/>
            <a:ext cx="6460270" cy="27609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marL="342900" indent="-342900">
              <a:lnSpc>
                <a:spcPts val="2200"/>
              </a:lnSpc>
              <a:buSzPct val="100000"/>
              <a:buChar char="•"/>
              <a:defRPr b="1">
                <a:solidFill>
                  <a:srgbClr val="3B3535"/>
                </a:solidFill>
                <a:latin typeface="Roboto Light"/>
                <a:ea typeface="Roboto Light"/>
                <a:cs typeface="Roboto Light"/>
                <a:sym typeface="Roboto Light"/>
              </a:defRPr>
            </a:pPr>
            <a:r>
              <a:t>Nubank:</a:t>
            </a:r>
            <a:r>
              <a:rPr b="0"/>
              <a:t> Largest Brazilian fintech, serving 90M+ customers.</a:t>
            </a:r>
          </a:p>
        </p:txBody>
      </p:sp>
      <p:sp>
        <p:nvSpPr>
          <p:cNvPr id="262" name="Text 6"/>
          <p:cNvSpPr txBox="1"/>
          <p:nvPr/>
        </p:nvSpPr>
        <p:spPr>
          <a:xfrm>
            <a:off x="628293" y="6611063"/>
            <a:ext cx="13373815" cy="55549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200"/>
              </a:lnSpc>
              <a:defRPr>
                <a:solidFill>
                  <a:srgbClr val="3B3535"/>
                </a:solidFill>
                <a:latin typeface="Roboto Light"/>
                <a:ea typeface="Roboto Light"/>
                <a:cs typeface="Roboto Light"/>
                <a:sym typeface="Roboto Light"/>
              </a:defRPr>
            </a:lvl1pPr>
          </a:lstStyle>
          <a:p>
            <a:pPr/>
            <a:r>
              <a:t>Flutter powers many prominent applications worldwide. Google Ads and Alibaba's Xianyu showcase its scalability. BMW and Nubank demonstrate its capability in complex industries. ByteDance also leverages Flutter for internal applications.</a:t>
            </a:r>
          </a:p>
        </p:txBody>
      </p:sp>
      <p:pic>
        <p:nvPicPr>
          <p:cNvPr id="263" name="Image" descr="Image"/>
          <p:cNvPicPr>
            <a:picLocks noChangeAspect="1"/>
          </p:cNvPicPr>
          <p:nvPr/>
        </p:nvPicPr>
        <p:blipFill>
          <a:blip r:embed="rId7">
            <a:extLst/>
          </a:blip>
          <a:stretch>
            <a:fillRect/>
          </a:stretch>
        </p:blipFill>
        <p:spPr>
          <a:xfrm>
            <a:off x="12147591" y="61841"/>
            <a:ext cx="2606860" cy="704315"/>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Text 0"/>
          <p:cNvSpPr txBox="1"/>
          <p:nvPr/>
        </p:nvSpPr>
        <p:spPr>
          <a:xfrm>
            <a:off x="628292" y="1044059"/>
            <a:ext cx="11186178" cy="51294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lvl1pPr>
              <a:lnSpc>
                <a:spcPts val="4100"/>
              </a:lnSpc>
              <a:defRPr sz="3300">
                <a:solidFill>
                  <a:srgbClr val="1F1E1E"/>
                </a:solidFill>
                <a:latin typeface="Red Hat Text"/>
                <a:ea typeface="Red Hat Text"/>
                <a:cs typeface="Red Hat Text"/>
                <a:sym typeface="Red Hat Text"/>
              </a:defRPr>
            </a:lvl1pPr>
          </a:lstStyle>
          <a:p>
            <a:pPr/>
            <a:r>
              <a:t>Leading Apps Built with Flutter: Real-World Success (Part 2)</a:t>
            </a:r>
          </a:p>
        </p:txBody>
      </p:sp>
      <p:pic>
        <p:nvPicPr>
          <p:cNvPr id="266" name="Image 0" descr="Image 0"/>
          <p:cNvPicPr>
            <a:picLocks noChangeAspect="1"/>
          </p:cNvPicPr>
          <p:nvPr/>
        </p:nvPicPr>
        <p:blipFill>
          <a:blip r:embed="rId2">
            <a:extLst/>
          </a:blip>
          <a:stretch>
            <a:fillRect/>
          </a:stretch>
        </p:blipFill>
        <p:spPr>
          <a:xfrm>
            <a:off x="635912" y="2048231"/>
            <a:ext cx="2556749" cy="2556749"/>
          </a:xfrm>
          <a:prstGeom prst="rect">
            <a:avLst/>
          </a:prstGeom>
          <a:ln w="12700">
            <a:miter lim="400000"/>
          </a:ln>
        </p:spPr>
      </p:pic>
      <p:pic>
        <p:nvPicPr>
          <p:cNvPr id="267" name="Image 1" descr="Image 1"/>
          <p:cNvPicPr>
            <a:picLocks noChangeAspect="1"/>
          </p:cNvPicPr>
          <p:nvPr/>
        </p:nvPicPr>
        <p:blipFill>
          <a:blip r:embed="rId3">
            <a:extLst/>
          </a:blip>
          <a:stretch>
            <a:fillRect/>
          </a:stretch>
        </p:blipFill>
        <p:spPr>
          <a:xfrm>
            <a:off x="3336249" y="2048231"/>
            <a:ext cx="2556868" cy="2556868"/>
          </a:xfrm>
          <a:prstGeom prst="rect">
            <a:avLst/>
          </a:prstGeom>
          <a:ln w="12700">
            <a:miter lim="400000"/>
          </a:ln>
        </p:spPr>
      </p:pic>
      <p:pic>
        <p:nvPicPr>
          <p:cNvPr id="268" name="Image 2" descr="Image 2"/>
          <p:cNvPicPr>
            <a:picLocks noChangeAspect="1"/>
          </p:cNvPicPr>
          <p:nvPr/>
        </p:nvPicPr>
        <p:blipFill>
          <a:blip r:embed="rId4">
            <a:extLst/>
          </a:blip>
          <a:stretch>
            <a:fillRect/>
          </a:stretch>
        </p:blipFill>
        <p:spPr>
          <a:xfrm>
            <a:off x="6036707" y="2048231"/>
            <a:ext cx="2556868" cy="2556868"/>
          </a:xfrm>
          <a:prstGeom prst="rect">
            <a:avLst/>
          </a:prstGeom>
          <a:ln w="12700">
            <a:miter lim="400000"/>
          </a:ln>
        </p:spPr>
      </p:pic>
      <p:pic>
        <p:nvPicPr>
          <p:cNvPr id="269" name="Image 3" descr="Image 3"/>
          <p:cNvPicPr>
            <a:picLocks noChangeAspect="1"/>
          </p:cNvPicPr>
          <p:nvPr/>
        </p:nvPicPr>
        <p:blipFill>
          <a:blip r:embed="rId5">
            <a:extLst/>
          </a:blip>
          <a:stretch>
            <a:fillRect/>
          </a:stretch>
        </p:blipFill>
        <p:spPr>
          <a:xfrm>
            <a:off x="8737162" y="2048231"/>
            <a:ext cx="2556868" cy="2556868"/>
          </a:xfrm>
          <a:prstGeom prst="rect">
            <a:avLst/>
          </a:prstGeom>
          <a:ln w="12700">
            <a:miter lim="400000"/>
          </a:ln>
        </p:spPr>
      </p:pic>
      <p:pic>
        <p:nvPicPr>
          <p:cNvPr id="270" name="Image 4" descr="Image 4"/>
          <p:cNvPicPr>
            <a:picLocks noChangeAspect="1"/>
          </p:cNvPicPr>
          <p:nvPr/>
        </p:nvPicPr>
        <p:blipFill>
          <a:blip r:embed="rId6">
            <a:extLst/>
          </a:blip>
          <a:stretch>
            <a:fillRect/>
          </a:stretch>
        </p:blipFill>
        <p:spPr>
          <a:xfrm>
            <a:off x="11437619" y="2048231"/>
            <a:ext cx="2556868" cy="2556868"/>
          </a:xfrm>
          <a:prstGeom prst="rect">
            <a:avLst/>
          </a:prstGeom>
          <a:ln w="12700">
            <a:miter lim="400000"/>
          </a:ln>
        </p:spPr>
      </p:pic>
      <p:sp>
        <p:nvSpPr>
          <p:cNvPr id="271" name="Text 1"/>
          <p:cNvSpPr txBox="1"/>
          <p:nvPr/>
        </p:nvSpPr>
        <p:spPr>
          <a:xfrm>
            <a:off x="628293" y="4722257"/>
            <a:ext cx="6835987" cy="27609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marL="342900" indent="-342900">
              <a:lnSpc>
                <a:spcPts val="2200"/>
              </a:lnSpc>
              <a:buSzPct val="100000"/>
              <a:buChar char="•"/>
              <a:defRPr b="1">
                <a:solidFill>
                  <a:srgbClr val="3B3535"/>
                </a:solidFill>
                <a:latin typeface="Roboto Light"/>
                <a:ea typeface="Roboto Light"/>
                <a:cs typeface="Roboto Light"/>
                <a:sym typeface="Roboto Light"/>
              </a:defRPr>
            </a:pPr>
            <a:r>
              <a:t>New York Times:</a:t>
            </a:r>
            <a:r>
              <a:rPr b="0"/>
              <a:t> KENKEN puzzle game, over 10M downloads.</a:t>
            </a:r>
          </a:p>
        </p:txBody>
      </p:sp>
      <p:sp>
        <p:nvSpPr>
          <p:cNvPr id="272" name="Text 2"/>
          <p:cNvSpPr txBox="1"/>
          <p:nvPr/>
        </p:nvSpPr>
        <p:spPr>
          <a:xfrm>
            <a:off x="628293" y="5072181"/>
            <a:ext cx="6029189"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marL="342900" indent="-342900">
              <a:lnSpc>
                <a:spcPts val="2200"/>
              </a:lnSpc>
              <a:buSzPct val="100000"/>
              <a:buChar char="•"/>
              <a:defRPr b="1">
                <a:solidFill>
                  <a:srgbClr val="3B3535"/>
                </a:solidFill>
                <a:latin typeface="Roboto Light"/>
                <a:ea typeface="Roboto Light"/>
                <a:cs typeface="Roboto Light"/>
                <a:sym typeface="Roboto Light"/>
              </a:defRPr>
            </a:pPr>
            <a:r>
              <a:t>Reflectly:</a:t>
            </a:r>
            <a:r>
              <a:rPr b="0"/>
              <a:t> AI-powered journaling app, 2M+ active users.</a:t>
            </a:r>
          </a:p>
        </p:txBody>
      </p:sp>
      <p:sp>
        <p:nvSpPr>
          <p:cNvPr id="273" name="Text 3"/>
          <p:cNvSpPr txBox="1"/>
          <p:nvPr/>
        </p:nvSpPr>
        <p:spPr>
          <a:xfrm>
            <a:off x="628293" y="5422105"/>
            <a:ext cx="6539633" cy="276095"/>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marL="342900" indent="-342900">
              <a:lnSpc>
                <a:spcPts val="2200"/>
              </a:lnSpc>
              <a:buSzPct val="100000"/>
              <a:buChar char="•"/>
              <a:defRPr b="1">
                <a:solidFill>
                  <a:srgbClr val="3B3535"/>
                </a:solidFill>
                <a:latin typeface="Roboto Light"/>
                <a:ea typeface="Roboto Light"/>
                <a:cs typeface="Roboto Light"/>
                <a:sym typeface="Roboto Light"/>
              </a:defRPr>
            </a:pPr>
            <a:r>
              <a:t>Tencent:</a:t>
            </a:r>
            <a:r>
              <a:rPr b="0"/>
              <a:t> Integrated into several of their popular applications.</a:t>
            </a:r>
          </a:p>
        </p:txBody>
      </p:sp>
      <p:sp>
        <p:nvSpPr>
          <p:cNvPr id="274" name="Text 4"/>
          <p:cNvSpPr txBox="1"/>
          <p:nvPr/>
        </p:nvSpPr>
        <p:spPr>
          <a:xfrm>
            <a:off x="628293" y="5772031"/>
            <a:ext cx="7071842" cy="27609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marL="342900" indent="-342900">
              <a:lnSpc>
                <a:spcPts val="2200"/>
              </a:lnSpc>
              <a:buSzPct val="100000"/>
              <a:buChar char="•"/>
              <a:defRPr b="1">
                <a:solidFill>
                  <a:srgbClr val="3B3535"/>
                </a:solidFill>
                <a:latin typeface="Roboto Light"/>
                <a:ea typeface="Roboto Light"/>
                <a:cs typeface="Roboto Light"/>
                <a:sym typeface="Roboto Light"/>
              </a:defRPr>
            </a:pPr>
            <a:r>
              <a:t>eBay Motors:</a:t>
            </a:r>
            <a:r>
              <a:rPr b="0"/>
              <a:t> Features like Parts Fitment for vehicle compatibility.</a:t>
            </a:r>
          </a:p>
        </p:txBody>
      </p:sp>
      <p:sp>
        <p:nvSpPr>
          <p:cNvPr id="275" name="Text 5"/>
          <p:cNvSpPr txBox="1"/>
          <p:nvPr/>
        </p:nvSpPr>
        <p:spPr>
          <a:xfrm>
            <a:off x="628293" y="6121956"/>
            <a:ext cx="6873603" cy="276094"/>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spAutoFit/>
          </a:bodyPr>
          <a:lstStyle/>
          <a:p>
            <a:pPr marL="342900" indent="-342900">
              <a:lnSpc>
                <a:spcPts val="2200"/>
              </a:lnSpc>
              <a:buSzPct val="100000"/>
              <a:buChar char="•"/>
              <a:defRPr b="1">
                <a:solidFill>
                  <a:srgbClr val="3B3535"/>
                </a:solidFill>
                <a:latin typeface="Roboto Light"/>
                <a:ea typeface="Roboto Light"/>
                <a:cs typeface="Roboto Light"/>
                <a:sym typeface="Roboto Light"/>
              </a:defRPr>
            </a:pPr>
            <a:r>
              <a:t>Shein:</a:t>
            </a:r>
            <a:r>
              <a:rPr b="0"/>
              <a:t> Global fashion retailer, app serves millions of daily users.</a:t>
            </a:r>
          </a:p>
        </p:txBody>
      </p:sp>
      <p:sp>
        <p:nvSpPr>
          <p:cNvPr id="276" name="Text 6"/>
          <p:cNvSpPr txBox="1"/>
          <p:nvPr/>
        </p:nvSpPr>
        <p:spPr>
          <a:xfrm>
            <a:off x="628293" y="6611063"/>
            <a:ext cx="13373815" cy="55549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200"/>
              </a:lnSpc>
              <a:defRPr>
                <a:solidFill>
                  <a:srgbClr val="3B3535"/>
                </a:solidFill>
                <a:latin typeface="Roboto Light"/>
                <a:ea typeface="Roboto Light"/>
                <a:cs typeface="Roboto Light"/>
                <a:sym typeface="Roboto Light"/>
              </a:defRPr>
            </a:lvl1pPr>
          </a:lstStyle>
          <a:p>
            <a:pPr/>
            <a:r>
              <a:t>Flutter's influence extends to diverse sectors. The New York Times uses it for popular games. Reflectly showcases its AI integration. Tencent, eBay Motors, and Shein demonstrate its utility in large-scale consumer apps.</a:t>
            </a:r>
          </a:p>
        </p:txBody>
      </p:sp>
      <p:pic>
        <p:nvPicPr>
          <p:cNvPr id="277" name="Image" descr="Image"/>
          <p:cNvPicPr>
            <a:picLocks noChangeAspect="1"/>
          </p:cNvPicPr>
          <p:nvPr/>
        </p:nvPicPr>
        <p:blipFill>
          <a:blip r:embed="rId7">
            <a:extLst/>
          </a:blip>
          <a:stretch>
            <a:fillRect/>
          </a:stretch>
        </p:blipFill>
        <p:spPr>
          <a:xfrm>
            <a:off x="12147591" y="61841"/>
            <a:ext cx="2606860" cy="704315"/>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000000"/>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472C4"/>
      </a:accent1>
      <a:accent2>
        <a:srgbClr val="ED7D31"/>
      </a:accent2>
      <a:accent3>
        <a:srgbClr val="A5A5A5"/>
      </a:accent3>
      <a:accent4>
        <a:srgbClr val="FFC000"/>
      </a:accent4>
      <a:accent5>
        <a:srgbClr val="5B9BD5"/>
      </a:accent5>
      <a:accent6>
        <a:srgbClr val="70AD47"/>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j-lt"/>
            <a:ea typeface="+mj-ea"/>
            <a:cs typeface="+mj-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